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8"/>
  </p:notesMasterIdLst>
  <p:sldIdLst>
    <p:sldId id="268" r:id="rId2"/>
    <p:sldId id="309" r:id="rId3"/>
    <p:sldId id="306" r:id="rId4"/>
    <p:sldId id="347" r:id="rId5"/>
    <p:sldId id="311" r:id="rId6"/>
    <p:sldId id="308" r:id="rId7"/>
    <p:sldId id="312" r:id="rId8"/>
    <p:sldId id="346" r:id="rId9"/>
    <p:sldId id="305" r:id="rId10"/>
    <p:sldId id="319" r:id="rId11"/>
    <p:sldId id="297" r:id="rId12"/>
    <p:sldId id="280" r:id="rId13"/>
    <p:sldId id="283" r:id="rId14"/>
    <p:sldId id="289" r:id="rId15"/>
    <p:sldId id="298" r:id="rId16"/>
    <p:sldId id="295" r:id="rId17"/>
    <p:sldId id="296" r:id="rId18"/>
    <p:sldId id="286" r:id="rId19"/>
    <p:sldId id="287" r:id="rId20"/>
    <p:sldId id="292" r:id="rId21"/>
    <p:sldId id="313" r:id="rId22"/>
    <p:sldId id="320" r:id="rId23"/>
    <p:sldId id="350" r:id="rId24"/>
    <p:sldId id="321" r:id="rId25"/>
    <p:sldId id="325" r:id="rId26"/>
    <p:sldId id="340" r:id="rId27"/>
    <p:sldId id="341" r:id="rId28"/>
    <p:sldId id="324" r:id="rId29"/>
    <p:sldId id="342" r:id="rId30"/>
    <p:sldId id="330" r:id="rId31"/>
    <p:sldId id="344" r:id="rId32"/>
    <p:sldId id="327" r:id="rId33"/>
    <p:sldId id="331" r:id="rId34"/>
    <p:sldId id="354" r:id="rId35"/>
    <p:sldId id="355" r:id="rId36"/>
    <p:sldId id="332" r:id="rId37"/>
    <p:sldId id="336" r:id="rId38"/>
    <p:sldId id="333" r:id="rId39"/>
    <p:sldId id="334" r:id="rId40"/>
    <p:sldId id="349" r:id="rId41"/>
    <p:sldId id="337" r:id="rId42"/>
    <p:sldId id="345" r:id="rId43"/>
    <p:sldId id="328" r:id="rId44"/>
    <p:sldId id="317" r:id="rId45"/>
    <p:sldId id="318" r:id="rId46"/>
    <p:sldId id="282" r:id="rId47"/>
    <p:sldId id="351" r:id="rId48"/>
    <p:sldId id="310" r:id="rId49"/>
    <p:sldId id="338" r:id="rId50"/>
    <p:sldId id="307" r:id="rId51"/>
    <p:sldId id="326" r:id="rId52"/>
    <p:sldId id="353" r:id="rId53"/>
    <p:sldId id="301" r:id="rId54"/>
    <p:sldId id="302" r:id="rId55"/>
    <p:sldId id="303" r:id="rId56"/>
    <p:sldId id="32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2AA"/>
    <a:srgbClr val="5CA4E7"/>
    <a:srgbClr val="5BA4E7"/>
    <a:srgbClr val="FF9F9B"/>
    <a:srgbClr val="8DE5A1"/>
    <a:srgbClr val="F4AF7F"/>
    <a:srgbClr val="A1C9F4"/>
    <a:srgbClr val="F4CE4F"/>
    <a:srgbClr val="FFB482"/>
    <a:srgbClr val="57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758" autoAdjust="0"/>
  </p:normalViewPr>
  <p:slideViewPr>
    <p:cSldViewPr snapToGrid="0">
      <p:cViewPr varScale="1">
        <p:scale>
          <a:sx n="98" d="100"/>
          <a:sy n="98" d="100"/>
        </p:scale>
        <p:origin x="106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Ocean-terminating glaciers are key contributors to sea level rise, as they are melted from both above and below.</a:t>
            </a:r>
            <a:br>
              <a:rPr lang="en-US" dirty="0"/>
            </a:br>
            <a:r>
              <a:rPr lang="en-US" dirty="0"/>
              <a:t>What are some key challenges that we’d identify for this environment? Narrow, constrained areas, turbulent ocean currents, no surface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6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B0E9-EA86-424C-5815-72737A36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18FB-40E7-F053-1693-6495CA574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7C8C-9884-5C53-7A84-2E928102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(opt.) discuss planning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B09C-0928-61A2-AA33-65B00AAAE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5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0BAF3-C5C2-0D04-8B0F-592AFB208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17258-CB37-DD41-F6D3-BF91789AB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2B702-49F7-F8C5-D2F7-C859228E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FCCF2-E584-6242-3631-96B7F046E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0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sees complex tasks that may require multi-robot coordination.</a:t>
            </a:r>
          </a:p>
          <a:p>
            <a:endParaRPr lang="en-US" dirty="0"/>
          </a:p>
          <a:p>
            <a:r>
              <a:rPr lang="en-US" dirty="0"/>
              <a:t>Could discuss </a:t>
            </a:r>
            <a:r>
              <a:rPr lang="en-US" dirty="0" err="1"/>
              <a:t>IvP</a:t>
            </a:r>
            <a:r>
              <a:rPr lang="en-US" dirty="0"/>
              <a:t> Helm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9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516-C792-B631-96B0-54D0D657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D99-9F77-04F1-6293-DB4371F0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E5DD7-068D-BF09-5621-93967CCD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coordinate, and adapt multi-robot roles for dynamic, low-comms environments using a Mothership-Passenger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A9B-BF98-05CA-A169-2E2E75FC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7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97B8-6D3C-8597-72F1-0FB0B3D9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93086-61E5-F2F0-2705-AEAEFBA8C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1CFE1-BE3E-1247-6039-01F7BB84D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7595-11C2-CC13-41B3-A84759E92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8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8DE1-A8CB-2793-FAC8-DAD6CFB2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301D3-D703-9A01-6BD6-08512A99F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BBCE8-BE42-5DA6-DD72-489C2B727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  <a:p>
            <a:r>
              <a:rPr lang="en-US" dirty="0"/>
              <a:t>Now, how do we decide when to prioritize which objectives for each robot? Let’s give this decision to the Mothership &amp; take advantage of its global perspective.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223C6-63A4-E4AF-7E6E-D621F2A94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2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Candidate objectives inform local planners. Robots operate in environment &amp; aggregate data at Mothership. How can individual objectives be prioritized? With Spec Vectors. How do we know what these vectors should be? Train a policy on the Mothership.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DEAL WITH ACTIONS THAT OCCUR OVER A LONGER SCALE.</a:t>
            </a:r>
          </a:p>
          <a:p>
            <a:r>
              <a:rPr lang="en-US" dirty="0"/>
              <a:t>Episode: 8-16 K-step rollouts</a:t>
            </a:r>
          </a:p>
          <a:p>
            <a:r>
              <a:rPr lang="en-US" dirty="0"/>
              <a:t>Or, “Actions occur over an extended time horizon. Thus, our reward function for evaluating the impact of these actions considers a K-step rollout.”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79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60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EA6B0-2D2E-14CE-1FA4-9C70480D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4521F-77FB-2844-EB87-647B83203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4E8F5-D0F7-4FC1-C074-A36E56993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267FE-E8A2-D8DD-F0C2-9BE7DB8EB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9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8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methods (Focus on adaptability required alongside intermittent communication):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6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introduce the Mothership-Passenger system. We note that in this system, there are multiple avenues for coordinating the Passengers.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marine Mothership-Passenger systems have attacked MR coordination in these ways. Typically, initial mission planning with the Mothership followed by decentralized execution with limited adaptation. While acceptable in relatively short-horizon, static environments, long term deployments in dynamic environments requires methods with enhanced Passenger robot agency/responsiveness. This brings us to our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leverage the high compute and global perspective offered by a Mothership to enhance team coordination in decentralized Passenger autonomy routines?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We want to plan each robot’s path through these tasks. To do this, let’s get into some graph theory. Imagine each task as a node in a graph… (next slide).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8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 – continuing graph theory. Each task is a node separated by some real-world cost/distance. Here is what we want to do…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05" y="972273"/>
            <a:ext cx="11579621" cy="494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7CDCBC0-2112-F0D2-F3BA-58B8DB2C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4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9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Multi-Robot Coordination in Underwater 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8922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Nathan L. Butler</a:t>
            </a:r>
            <a:r>
              <a:rPr lang="en-US" sz="2800" dirty="0"/>
              <a:t>, candidate for MS in Robotics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431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Collaborative Robotics and Intelligent Systems (CoRIS) Institute, Oregon State University</a:t>
            </a:r>
          </a:p>
          <a:p>
            <a:r>
              <a:rPr lang="en-US" sz="1800" i="1" dirty="0"/>
              <a:t>Advisor: Dr. Geoff Hollinger</a:t>
            </a:r>
          </a:p>
          <a:p>
            <a:endParaRPr lang="en-US" sz="1800" i="1" dirty="0"/>
          </a:p>
          <a:p>
            <a:r>
              <a:rPr lang="en-US" sz="1800" i="1" dirty="0"/>
              <a:t>September 10, 2025</a:t>
            </a:r>
          </a:p>
        </p:txBody>
      </p:sp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71070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357B-1821-4571-3B20-A8FF7324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EB1-53B5-B06F-3CAA-ED3F964F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58A57-D3BC-F562-2CF0-D669C064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A4A31-2DD8-537F-56DB-121ACBC56A2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9D786C-FE62-ABDE-05B5-D8B9E60754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BA35D-1C9F-C5DB-2296-AF1AEB4AC6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D39D45-5E33-4173-6B5B-166A22F43D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EA0A2-C779-217A-DB12-1BA3C88FE08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B3497-797F-7948-CE3A-4849A83371B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554A53-7A76-B050-6BAA-90F1110A5E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4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364F71-C265-49BD-1EEE-2435090CEDCD}"/>
              </a:ext>
            </a:extLst>
          </p:cNvPr>
          <p:cNvGrpSpPr/>
          <p:nvPr/>
        </p:nvGrpSpPr>
        <p:grpSpPr>
          <a:xfrm>
            <a:off x="-343777" y="768441"/>
            <a:ext cx="12854226" cy="5017602"/>
            <a:chOff x="-343777" y="768441"/>
            <a:chExt cx="12854226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135093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879127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46734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768441"/>
              <a:ext cx="10499154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325553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A2A7C5-B434-224F-12EB-A2F23D375CEA}"/>
                </a:ext>
              </a:extLst>
            </p:cNvPr>
            <p:cNvGrpSpPr/>
            <p:nvPr/>
          </p:nvGrpSpPr>
          <p:grpSpPr>
            <a:xfrm>
              <a:off x="1785949" y="2833426"/>
              <a:ext cx="2165979" cy="704432"/>
              <a:chOff x="1920900" y="2724568"/>
              <a:chExt cx="1644604" cy="5968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74CA00-F087-355B-0C93-EB7CB038381F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370FD0-ACBC-EA11-5031-362179791C6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CC8F147B-05E0-817E-1A73-FB8DC60BA24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2CF348D-6B2C-F7F5-52CB-1E9C24D4F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BD1847E-04F6-DEFA-986C-C5E47055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B540ED-26CC-2596-4E08-E3EB0D7DF9B7}"/>
                </a:ext>
              </a:extLst>
            </p:cNvPr>
            <p:cNvGrpSpPr/>
            <p:nvPr/>
          </p:nvGrpSpPr>
          <p:grpSpPr>
            <a:xfrm rot="401509">
              <a:off x="3289403" y="392961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5D840F-1E54-2F7E-6811-E471C3C1E9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DE03566D-4E85-68B6-69D6-37F7760CAAA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483441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Multiple robots deploy, </a:t>
              </a:r>
            </a:p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complete tasks, and return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D0D27A-BFEB-8093-BD26-614C8A1DF916}"/>
                </a:ext>
              </a:extLst>
            </p:cNvPr>
            <p:cNvSpPr/>
            <p:nvPr/>
          </p:nvSpPr>
          <p:spPr>
            <a:xfrm>
              <a:off x="4078675" y="152728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5E9A24A-1CF4-7C84-0DDB-AD9D770D1631}"/>
                </a:ext>
              </a:extLst>
            </p:cNvPr>
            <p:cNvSpPr/>
            <p:nvPr/>
          </p:nvSpPr>
          <p:spPr>
            <a:xfrm>
              <a:off x="5729135" y="238321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92A0A9-E7E0-B634-F799-98D2980969B7}"/>
                </a:ext>
              </a:extLst>
            </p:cNvPr>
            <p:cNvSpPr/>
            <p:nvPr/>
          </p:nvSpPr>
          <p:spPr>
            <a:xfrm>
              <a:off x="2373102" y="4931061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067F7E-A9BE-EE85-A244-A9A4ABB72D9C}"/>
                </a:ext>
              </a:extLst>
            </p:cNvPr>
            <p:cNvSpPr/>
            <p:nvPr/>
          </p:nvSpPr>
          <p:spPr>
            <a:xfrm>
              <a:off x="6560698" y="3786447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1EC4BE-55B9-02BC-B4E0-946BD09FCACC}"/>
                </a:ext>
              </a:extLst>
            </p:cNvPr>
            <p:cNvSpPr/>
            <p:nvPr/>
          </p:nvSpPr>
          <p:spPr>
            <a:xfrm>
              <a:off x="5067327" y="4793654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45AA12-8242-AC82-3DD8-906A5C952A48}"/>
                </a:ext>
              </a:extLst>
            </p:cNvPr>
            <p:cNvSpPr/>
            <p:nvPr/>
          </p:nvSpPr>
          <p:spPr>
            <a:xfrm>
              <a:off x="8478396" y="486745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2E0C4C9-9AC4-2EF6-CC11-823C4E528ABA}"/>
                </a:ext>
              </a:extLst>
            </p:cNvPr>
            <p:cNvSpPr/>
            <p:nvPr/>
          </p:nvSpPr>
          <p:spPr>
            <a:xfrm>
              <a:off x="4586915" y="296348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5A13B-584D-1F8E-91AD-0EE9A31A742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7C718E-63D2-E45D-7E0D-97BF9E0618A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572371-DFE3-AB10-D004-280DFB89096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3F103-B723-BDFB-E28D-626A5CF14F2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4937F-8335-25E5-3E47-D17B270F3EA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BADBCA-BC3C-8319-FB11-A75D1EDB280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4A70C-F712-BC3F-A708-94744B7725A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</a:t>
            </a:r>
          </a:p>
          <a:p>
            <a:pPr algn="ctr"/>
            <a:r>
              <a:rPr lang="en-US" dirty="0"/>
              <a:t>(exceeds budget)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CDFE8-A57C-D4FB-D2B2-6EE4048CDBA5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08B38A-039E-2578-CFEE-0054E50CBC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77B451-862E-144E-4DDE-BE1C4A34EC0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3B9246-DCC8-70EA-E4E7-A9804ED5C5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A7092C-BBAF-B781-9973-C7A54D71D2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F50087-20E4-4347-CFD1-A3450750FA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ECE2E7-96EE-A7C3-F9CF-DD89AB40F2F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a </a:t>
            </a:r>
            <a:r>
              <a:rPr lang="en-US" sz="2800" b="1" dirty="0">
                <a:solidFill>
                  <a:sysClr val="windowText" lastClr="000000"/>
                </a:solidFill>
              </a:rPr>
              <a:t>hybrid centralized-decentralized network </a:t>
            </a:r>
            <a:r>
              <a:rPr lang="en-US" sz="2800" dirty="0">
                <a:solidFill>
                  <a:sysClr val="windowText" lastClr="000000"/>
                </a:solidFill>
              </a:rPr>
              <a:t>topology available in Mothership-Passenger systems be used to </a:t>
            </a:r>
            <a:r>
              <a:rPr lang="en-US" sz="2800" b="1" dirty="0">
                <a:solidFill>
                  <a:sysClr val="windowText" lastClr="000000"/>
                </a:solidFill>
              </a:rPr>
              <a:t>solve complex orienteering problems</a:t>
            </a:r>
            <a:r>
              <a:rPr lang="en-US" sz="28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B9200-A05C-A10E-F3B5-70256FE7E65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41D3C6-E868-D06F-0DD9-B48FAE94BAC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E2AE07-A854-9A6A-C686-1940A3AD9A2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403B29-DA48-916D-5B92-3C52A95391C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451DE6-DF2E-1E81-EAAC-0015E61E309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211AF-870A-60BA-44F0-58A3CF7F1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A29CD8-823D-F744-8260-A2A42E95C08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Passenger </a:t>
            </a:r>
            <a:r>
              <a:rPr lang="en-US" sz="2800" b="1" i="1" dirty="0">
                <a:cs typeface="Times New Roman" panose="02020603050405020304" pitchFamily="18" charset="0"/>
              </a:rPr>
              <a:t>k</a:t>
            </a:r>
          </a:p>
          <a:p>
            <a:pPr algn="ctr"/>
            <a:r>
              <a:rPr lang="en-US" sz="2400" dirty="0"/>
              <a:t>Use local observations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Mothership</a:t>
            </a: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Use global observations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63E3-C6D1-1D5B-9EBD-7E6416CEC049}"/>
              </a:ext>
            </a:extLst>
          </p:cNvPr>
          <p:cNvGrpSpPr/>
          <p:nvPr/>
        </p:nvGrpSpPr>
        <p:grpSpPr>
          <a:xfrm>
            <a:off x="874911" y="1196501"/>
            <a:ext cx="5210553" cy="4626441"/>
            <a:chOff x="874911" y="1196501"/>
            <a:chExt cx="5210553" cy="4626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FD9B01-9C22-DCBB-CFF2-B662EABC4E60}"/>
                </a:ext>
              </a:extLst>
            </p:cNvPr>
            <p:cNvSpPr/>
            <p:nvPr/>
          </p:nvSpPr>
          <p:spPr>
            <a:xfrm>
              <a:off x="887975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FF9F9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AFB15E-A6CB-4E69-D1BF-5E6136258684}"/>
                </a:ext>
              </a:extLst>
            </p:cNvPr>
            <p:cNvSpPr/>
            <p:nvPr/>
          </p:nvSpPr>
          <p:spPr>
            <a:xfrm>
              <a:off x="874911" y="5424109"/>
              <a:ext cx="2681587" cy="398833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Decentralized Planning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C3DE9-E56D-73DE-0C94-2D6259FE7822}"/>
              </a:ext>
            </a:extLst>
          </p:cNvPr>
          <p:cNvGrpSpPr/>
          <p:nvPr/>
        </p:nvGrpSpPr>
        <p:grpSpPr>
          <a:xfrm>
            <a:off x="6259984" y="1196501"/>
            <a:ext cx="5210553" cy="4626442"/>
            <a:chOff x="6259984" y="1196501"/>
            <a:chExt cx="5210553" cy="4626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80DE1-6F05-20F8-5997-C3D614961294}"/>
                </a:ext>
              </a:extLst>
            </p:cNvPr>
            <p:cNvSpPr/>
            <p:nvPr/>
          </p:nvSpPr>
          <p:spPr>
            <a:xfrm>
              <a:off x="6273048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92C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25627-7C84-26B9-AB5F-7C467446824B}"/>
                </a:ext>
              </a:extLst>
            </p:cNvPr>
            <p:cNvSpPr/>
            <p:nvPr/>
          </p:nvSpPr>
          <p:spPr>
            <a:xfrm>
              <a:off x="6259984" y="5424110"/>
              <a:ext cx="2681587" cy="398833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Centralized Planning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91EBD-93B0-C980-28E1-471A82336F03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855D66-4289-661E-50B2-8BA5E25A193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9FF627-E3C5-F52A-D994-E0BF0563C69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5C24F-60EE-94B0-ABA1-83968A4D02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E69FC9-88DF-40F8-603E-9F371F4B8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31DC50-116F-DBC7-C8E3-E37F0D5E206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590B01-CEB3-AEE9-872A-0A43DCFCC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8CB7-28AE-FBF8-4707-EDB4A37E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9F17C-C496-754E-08D1-7213ACBB5BFB}"/>
              </a:ext>
            </a:extLst>
          </p:cNvPr>
          <p:cNvGrpSpPr/>
          <p:nvPr/>
        </p:nvGrpSpPr>
        <p:grpSpPr>
          <a:xfrm>
            <a:off x="2883529" y="1849821"/>
            <a:ext cx="7329373" cy="3494354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4E75192-0EA6-713E-3EDC-345474B8FC4F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926BCC-5696-5BB8-9AC9-06229A7DDC1B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E8E8E9-9BDC-D191-30FF-D73E63904725}"/>
                </a:ext>
              </a:extLst>
            </p:cNvPr>
            <p:cNvSpPr/>
            <p:nvPr/>
          </p:nvSpPr>
          <p:spPr>
            <a:xfrm>
              <a:off x="7170025" y="2401258"/>
              <a:ext cx="2135491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(Best et al. 2020)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EF00C5-D428-66DD-58D3-EFA4841D80A3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8D12909-118B-BEBC-DC33-EEACB38CA8F3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598508" y="2909951"/>
              <a:ext cx="603917" cy="67460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D311BA-9CB2-470A-8114-7505EE56E8BB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8AE63F-7AB1-295E-4D4A-E12C90D33AE6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9958E01-9B2B-6195-25B1-802120D814D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0F52B-789F-D95B-E977-725DDEE5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8ACED-8BE1-CECA-6BF4-F1B28BC3392B}"/>
              </a:ext>
            </a:extLst>
          </p:cNvPr>
          <p:cNvSpPr txBox="1"/>
          <p:nvPr/>
        </p:nvSpPr>
        <p:spPr>
          <a:xfrm>
            <a:off x="249705" y="154541"/>
            <a:ext cx="1145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Decentralized Planning on Passengers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121FD-025A-E0D3-2CF7-DA4678E0183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669667-A605-8CB0-9D2E-E3EAEB2348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337557-2A6E-C86F-A1C4-91BA70EEB54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B27C1A-8E79-FB67-FE31-4A7373CC139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FD19D0-B3FE-F927-E12C-30C83CE34E4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9D47B-E23C-CF66-36C5-36B541E5151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334492-333D-5E16-9A26-6EFDCA6122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44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5" y="154541"/>
            <a:ext cx="11649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Centralized Planning on Mothership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3754199" y="2140676"/>
            <a:ext cx="4683601" cy="289297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3761639" y="2140676"/>
            <a:ext cx="4683601" cy="289297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81074F-E0B5-7664-D413-5C4E7911EFF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6EA372-85E7-C0F2-811B-0BB5B276A6B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2FBF37-C279-7241-8692-B7E0FAF36DC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71455-209E-5FD6-AB6B-C24B23E72E3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003E05-A374-1C23-48E5-B8B7D9E1F58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6AC714-4240-20F9-700B-7DAA7603E57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F8F066-A662-0A83-8F80-719191EC9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E89550-CDDB-50F5-867D-744A52112E4B}"/>
              </a:ext>
            </a:extLst>
          </p:cNvPr>
          <p:cNvSpPr txBox="1"/>
          <p:nvPr/>
        </p:nvSpPr>
        <p:spPr>
          <a:xfrm>
            <a:off x="4976342" y="5127585"/>
            <a:ext cx="223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Joint solutions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FB54-6B9F-C735-24E7-E74DAE7912B4}"/>
              </a:ext>
            </a:extLst>
          </p:cNvPr>
          <p:cNvSpPr txBox="1"/>
          <p:nvPr/>
        </p:nvSpPr>
        <p:spPr>
          <a:xfrm>
            <a:off x="440267" y="1679011"/>
            <a:ext cx="2942896" cy="92333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We solve Stochastic Team Orienteering Problem (STOP) on Mothership</a:t>
            </a:r>
          </a:p>
        </p:txBody>
      </p: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FEFECC-A53B-B51D-26F5-E90AF1C9CF6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DAB270-FE66-7222-355F-C416461131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A491D-F2ED-D7B6-AC24-2DA77E241DC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43628C-24D5-314A-3F51-1387FFE3BB3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08B5B3-99E1-DC49-FA49-73C52D46DBD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456230-F86F-DF2D-E255-3B9ACF45113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1CB8C-3478-1547-353C-E59933F3EA4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CAABA3-E01F-C57B-C7E9-1F94D4F5B8AB}"/>
              </a:ext>
            </a:extLst>
          </p:cNvPr>
          <p:cNvGrpSpPr/>
          <p:nvPr/>
        </p:nvGrpSpPr>
        <p:grpSpPr>
          <a:xfrm>
            <a:off x="871229" y="1758607"/>
            <a:ext cx="4127491" cy="2543535"/>
            <a:chOff x="4234843" y="2028343"/>
            <a:chExt cx="3877539" cy="23950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5E2954-BF81-5137-98B8-5A363BD3BF3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7AE371-8569-2F64-4779-446A4FE54F3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D87AE29F-4133-2DA5-8061-265EF80103E9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218048DD-894E-90F7-FB3C-2DB93DB4F43A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E0FB30C7-AFF3-2827-7452-D95210618296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41D13F-F7A4-A4CE-BA97-C546CF56453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1C911B-473E-59D2-F0ED-6BFAD935CCA2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F247FC3-FF69-AC48-B9A6-204FB7573258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41D0E17-0038-4323-5E8E-00D5CDD0F505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B4271A5-4AB9-B446-DA39-5E7BCDBA1022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D61B2F9-A14A-ED68-8810-02BE43C84251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055374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264072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F92A2-8652-440C-10A7-95F5B288A7D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5D125-F619-6711-030D-A029C98F45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0CBAE2-8B21-5D74-8993-B22FE79FB6E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B9C291-6019-059D-6D84-041F2C9753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BE70B5-19F1-0506-7C3B-EFBA42F420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0AFBE8-C3FB-3826-F91C-93363F6B97CA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CBCFCC-6F70-D8D1-E897-703890B859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AA9596-0D0B-F6F6-5362-B5A4486B29A4}"/>
              </a:ext>
            </a:extLst>
          </p:cNvPr>
          <p:cNvSpPr txBox="1"/>
          <p:nvPr/>
        </p:nvSpPr>
        <p:spPr>
          <a:xfrm>
            <a:off x="2149039" y="5731081"/>
            <a:ext cx="452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Flow field data from Si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Mothership-assisted replanning -&gt; greater resilience to disturbances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67783" y="2985555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47514" y="1896780"/>
            <a:ext cx="0" cy="28160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537C3-FEE0-743D-56BD-7B077AC0F2E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7FD6F5-B6D8-F03C-B971-33D89377DB8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5B7D05-EAE4-501C-92B6-1866609610D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46C0E2-8466-9C84-0719-5EE484CB7C9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99478F-5C29-E342-A240-43FDB218122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195AD3-B69A-8D80-B560-7C46D984FDB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28AA4C-DE74-8F80-FE66-57BEE5046B6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79B27B-0AFE-C7B8-272E-05389BA74B2F}"/>
              </a:ext>
            </a:extLst>
          </p:cNvPr>
          <p:cNvCxnSpPr>
            <a:cxnSpLocks/>
          </p:cNvCxnSpPr>
          <p:nvPr/>
        </p:nvCxnSpPr>
        <p:spPr>
          <a:xfrm>
            <a:off x="7061989" y="5440363"/>
            <a:ext cx="424165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F87C5-1552-923E-8E13-2D94E8992551}"/>
              </a:ext>
            </a:extLst>
          </p:cNvPr>
          <p:cNvSpPr txBox="1"/>
          <p:nvPr/>
        </p:nvSpPr>
        <p:spPr>
          <a:xfrm>
            <a:off x="7980003" y="5465183"/>
            <a:ext cx="24056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Increasing problem difficulty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1615CC-F71C-629D-000F-392E54869CDF}"/>
              </a:ext>
            </a:extLst>
          </p:cNvPr>
          <p:cNvSpPr/>
          <p:nvPr/>
        </p:nvSpPr>
        <p:spPr>
          <a:xfrm>
            <a:off x="7583429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F1EF89-EE6D-A471-A404-455763F733B4}"/>
              </a:ext>
            </a:extLst>
          </p:cNvPr>
          <p:cNvSpPr/>
          <p:nvPr/>
        </p:nvSpPr>
        <p:spPr>
          <a:xfrm>
            <a:off x="9220726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739576-690D-188D-CE27-FFBDF7563260}"/>
              </a:ext>
            </a:extLst>
          </p:cNvPr>
          <p:cNvSpPr/>
          <p:nvPr/>
        </p:nvSpPr>
        <p:spPr>
          <a:xfrm>
            <a:off x="10854788" y="2112200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39E197-75B1-FC27-32AD-F8CAD69C4876}"/>
              </a:ext>
            </a:extLst>
          </p:cNvPr>
          <p:cNvSpPr/>
          <p:nvPr/>
        </p:nvSpPr>
        <p:spPr>
          <a:xfrm>
            <a:off x="6883840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4B99D-7E39-03D1-C52B-B027130C9E65}"/>
              </a:ext>
            </a:extLst>
          </p:cNvPr>
          <p:cNvSpPr/>
          <p:nvPr/>
        </p:nvSpPr>
        <p:spPr>
          <a:xfrm>
            <a:off x="8511494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21E5EF-57EA-73AC-BD61-72AE9351475E}"/>
              </a:ext>
            </a:extLst>
          </p:cNvPr>
          <p:cNvSpPr/>
          <p:nvPr/>
        </p:nvSpPr>
        <p:spPr>
          <a:xfrm>
            <a:off x="10139148" y="1819680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9" grpId="0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66AF-8772-D3B3-5113-659D6F99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8713F-D7E0-FBE5-66F3-422724A63A6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Rising Sea Levels Threaten Coastal Communities</a:t>
            </a:r>
          </a:p>
        </p:txBody>
      </p:sp>
      <p:pic>
        <p:nvPicPr>
          <p:cNvPr id="1026" name="Picture 2" descr="coastal vulnerability of sea-level rise map">
            <a:extLst>
              <a:ext uri="{FF2B5EF4-FFF2-40B4-BE49-F238E27FC236}">
                <a16:creationId xmlns:a16="http://schemas.microsoft.com/office/drawing/2014/main" id="{DAFD3891-F6FB-A876-97BD-FF1D2764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1301256"/>
            <a:ext cx="8991571" cy="4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A98AB-87D7-E359-8229-B45D7DC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14" y="5692543"/>
            <a:ext cx="30940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US Geological Survey (2000), Public Domain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AB6582-1C0C-3293-13B5-02EC4A7B958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CFEA48-312B-B986-60A3-E5CF92D73DB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30ED67-CFAE-CDCF-CB21-FA80BFAB9A5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93116A-A689-5BB4-320E-F602CDFF8F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90C9B-4131-530D-4C9C-7954815FBF5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CFB863-8924-D46D-2A6C-C4CFA776EB5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00E509-A489-C5CF-4741-C430684FAE1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3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Contribution 1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C2ADF-88E7-C3B7-E61E-4525144D603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064657-5C7D-3D2A-6837-AA720CF262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C001C5-6DB5-A4F6-C182-C792F6BF9E4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868850-08D7-895C-4E5D-D72718CA75E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38B80-03A5-1AA1-8438-3C3CC4ADD36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427D93-F3A6-4783-4A7C-26FB23133D1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2F1363-8E54-1F9B-14FF-7543FC1DF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58-214F-8ECA-03DD-E571EFF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1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0A8-8CAC-ECF9-9DAA-4C003A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r>
              <a:rPr lang="en-US" sz="2000" dirty="0"/>
              <a:t>N. Butler and G. Hollinger, “ Hybrid Decentralization for Multi-Robot Orienteering with Mothership-Passenger Systems ,” in Proc. of the 42nd IEEE International Conference on Robotics and Automation, Atlanta, GA, May 2025.</a:t>
            </a:r>
          </a:p>
          <a:p>
            <a:r>
              <a:rPr lang="en-US" sz="2000" dirty="0"/>
              <a:t>N. Butler, G. Hollinger, J. Garwood, Y. Si, and A. Stewart, “Pseudo-Centralized Mission Planning for Under-Ice Robotic MOTHERSHIPs” [Poster]. 2</a:t>
            </a:r>
            <a:r>
              <a:rPr lang="en-US" sz="2000" baseline="30000" dirty="0"/>
              <a:t>nd</a:t>
            </a:r>
            <a:r>
              <a:rPr lang="en-US" sz="2000" dirty="0"/>
              <a:t> Northwest Robotics Symposium, Corvallis, OR, April 2024.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F2B0-CD28-FB99-BE71-3B6C375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790267-15E5-EC92-8B65-8E2603AEF14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F00EE2-1DE2-1DBF-6D79-C4158F1AA87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46BDA-6D2B-BC63-1083-8572ED54B4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CD1864-4184-4E0C-B989-C6AFC9E9F9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946F04-E8F8-A594-F26E-1B4E863976A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F9166F-F8A5-0977-85F4-1FB4C500CFF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D779D0-298E-8F0A-07D7-BF63AEC6638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281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C336-9CD7-262A-A0D2-2129F7AF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E1A-FA36-A750-F40B-660EE189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Learning-Based Coordination for  Mothership-Passenger Systems in Complex Task Domains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BC35-3188-8918-9CED-597FFA28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9369-04A2-6760-B392-490E1F07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C1599F-FAF6-3088-7762-D033D7BA332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A32520-6A5A-3154-3BB9-97D5A35EDFC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1943D5-1CED-F12C-3768-C7C151077D1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E9E4D-3C54-5C6D-5444-AF867250EFE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395071-C87A-64F2-8BF4-E23A01EADC9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20F092-CFB5-CAE2-4D2A-6E88A04583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0B94AA-875C-D3B7-F40C-0DC88F6927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258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22C6-26BF-E70B-0E91-127CC4610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B35A-FEDC-37D0-55CB-290A66FB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Planning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72B85-B6FA-4742-261E-A3646F4D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22DE9-554F-6B2C-5E69-CFFC0357299B}"/>
              </a:ext>
            </a:extLst>
          </p:cNvPr>
          <p:cNvSpPr txBox="1"/>
          <p:nvPr/>
        </p:nvSpPr>
        <p:spPr>
          <a:xfrm>
            <a:off x="419247" y="1216739"/>
            <a:ext cx="585543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Task allocation </a:t>
            </a:r>
            <a:r>
              <a:rPr lang="en-US" sz="2800" dirty="0"/>
              <a:t>and </a:t>
            </a:r>
            <a:r>
              <a:rPr lang="en-US" sz="2800" b="1" dirty="0"/>
              <a:t>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Energy and/or time </a:t>
            </a:r>
            <a:r>
              <a:rPr lang="en-US" sz="2800" b="1" dirty="0"/>
              <a:t>budgets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Uncertain</a:t>
            </a:r>
            <a:r>
              <a:rPr lang="en-US" sz="2800" dirty="0"/>
              <a:t> </a:t>
            </a:r>
            <a:r>
              <a:rPr lang="en-US" sz="2800" b="1" dirty="0"/>
              <a:t>environment</a:t>
            </a:r>
            <a:r>
              <a:rPr lang="en-US" sz="2800" dirty="0"/>
              <a:t> features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Mission </a:t>
            </a:r>
            <a:r>
              <a:rPr lang="en-US" sz="2800" b="1" dirty="0"/>
              <a:t>disruptions </a:t>
            </a:r>
            <a:r>
              <a:rPr lang="en-US" sz="2800" dirty="0"/>
              <a:t>and </a:t>
            </a:r>
            <a:r>
              <a:rPr lang="en-US" sz="2800" b="1" dirty="0"/>
              <a:t>dynamics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Comms</a:t>
            </a:r>
            <a:r>
              <a:rPr lang="en-US" sz="2800" dirty="0"/>
              <a:t> bandwidth limits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Complex task </a:t>
            </a:r>
            <a:r>
              <a:rPr lang="en-US" sz="2800" dirty="0"/>
              <a:t>requirements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355F86-C976-4B10-773A-AD563B70CE8B}"/>
              </a:ext>
            </a:extLst>
          </p:cNvPr>
          <p:cNvGrpSpPr/>
          <p:nvPr/>
        </p:nvGrpSpPr>
        <p:grpSpPr>
          <a:xfrm>
            <a:off x="6196277" y="1249893"/>
            <a:ext cx="5608007" cy="2617913"/>
            <a:chOff x="6196277" y="1249893"/>
            <a:chExt cx="5608007" cy="26179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837F1F-CDE2-65CC-BB4A-D90D3B5E8F06}"/>
                </a:ext>
              </a:extLst>
            </p:cNvPr>
            <p:cNvSpPr txBox="1"/>
            <p:nvPr/>
          </p:nvSpPr>
          <p:spPr>
            <a:xfrm>
              <a:off x="6801049" y="1270796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Hybrid Decentralization for Multi-Robot Orienteering with</a:t>
              </a:r>
              <a:br>
                <a:rPr lang="en-US" sz="2400" dirty="0"/>
              </a:br>
              <a:r>
                <a:rPr lang="en-US" sz="2400" dirty="0"/>
                <a:t>Mothership-Passenger Systems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58DA8111-E534-0C3B-D28E-E4A7A247E9BD}"/>
                </a:ext>
              </a:extLst>
            </p:cNvPr>
            <p:cNvSpPr/>
            <p:nvPr/>
          </p:nvSpPr>
          <p:spPr>
            <a:xfrm>
              <a:off x="6196277" y="1249893"/>
              <a:ext cx="409903" cy="2617913"/>
            </a:xfrm>
            <a:prstGeom prst="rightBrace">
              <a:avLst>
                <a:gd name="adj1" fmla="val 44009"/>
                <a:gd name="adj2" fmla="val 21811"/>
              </a:avLst>
            </a:prstGeom>
            <a:ln>
              <a:solidFill>
                <a:srgbClr val="57A7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1E660D-FD2D-B334-7778-4DDCCC29BFC6}"/>
              </a:ext>
            </a:extLst>
          </p:cNvPr>
          <p:cNvGrpSpPr/>
          <p:nvPr/>
        </p:nvGrpSpPr>
        <p:grpSpPr>
          <a:xfrm>
            <a:off x="6191023" y="3423125"/>
            <a:ext cx="5613261" cy="1671599"/>
            <a:chOff x="6191023" y="3423125"/>
            <a:chExt cx="5613261" cy="16715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127C-5A49-F1AD-15D7-5401AD7ECDCD}"/>
                </a:ext>
              </a:extLst>
            </p:cNvPr>
            <p:cNvSpPr txBox="1"/>
            <p:nvPr/>
          </p:nvSpPr>
          <p:spPr>
            <a:xfrm>
              <a:off x="6801049" y="3894395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Learning-Based Coordination for  Mothership-Passenger Systems in Complex Task Domains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FA8E4166-76DE-8528-7553-DE20EE402655}"/>
                </a:ext>
              </a:extLst>
            </p:cNvPr>
            <p:cNvSpPr/>
            <p:nvPr/>
          </p:nvSpPr>
          <p:spPr>
            <a:xfrm>
              <a:off x="6191023" y="3423125"/>
              <a:ext cx="409903" cy="1671599"/>
            </a:xfrm>
            <a:prstGeom prst="rightBrace">
              <a:avLst>
                <a:gd name="adj1" fmla="val 41666"/>
                <a:gd name="adj2" fmla="val 61385"/>
              </a:avLst>
            </a:prstGeom>
            <a:ln>
              <a:solidFill>
                <a:srgbClr val="FF63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9B9F5D-E169-B810-113F-3A19A34C10C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066846-165C-566F-9FB5-2A62600A2D6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0AB0C4-BDE5-DD39-276A-B959F353174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82FC2F-3153-6979-7836-07210414759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EBF4B55-D53C-2F3E-BB5C-9B5CCB13A43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393F12-0DC1-C83A-DBB2-423C2725651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726664-6935-121A-0F95-D3D7229B989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66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31F7-A30F-0147-8397-3FEA4E2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7708-8838-F2CF-5FB0-C3B0DDF2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Multi-Robot Coordination for Complex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C2BF-D82E-8994-744D-E78B60B62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544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Completing tasks may require robots to take adaptive, coordinated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34BD-B93F-14AF-8F4B-75E78421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0ADD-90C3-5894-FEB3-2794A8A05CF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FCF34-F9A1-8E32-1C6C-04081D54785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7B4C-A06F-6536-5E4F-1AA4AA4554F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E5BA10-EFC4-3481-ADB0-98FF84C58D4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3DC46A-C67D-C06E-3C4B-9C36A312B42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1EC97B-F198-BCBA-138D-22F329D1B29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5DCF2-7998-9207-DB6F-7EB68BA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1B331-47BC-1045-607E-8B2821BAEACB}"/>
              </a:ext>
            </a:extLst>
          </p:cNvPr>
          <p:cNvCxnSpPr/>
          <p:nvPr/>
        </p:nvCxnSpPr>
        <p:spPr>
          <a:xfrm>
            <a:off x="6014561" y="1905000"/>
            <a:ext cx="0" cy="36238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D7981A-5B7E-B3FB-DB4D-729D1DCC2F21}"/>
              </a:ext>
            </a:extLst>
          </p:cNvPr>
          <p:cNvGrpSpPr/>
          <p:nvPr/>
        </p:nvGrpSpPr>
        <p:grpSpPr>
          <a:xfrm>
            <a:off x="851923" y="2430078"/>
            <a:ext cx="3687117" cy="3078651"/>
            <a:chOff x="851923" y="2430078"/>
            <a:chExt cx="3687117" cy="30786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4C0D30-9E19-1BFD-E92F-C3CF1C13C161}"/>
                </a:ext>
              </a:extLst>
            </p:cNvPr>
            <p:cNvGrpSpPr/>
            <p:nvPr/>
          </p:nvGrpSpPr>
          <p:grpSpPr>
            <a:xfrm>
              <a:off x="851923" y="2430078"/>
              <a:ext cx="2165979" cy="566820"/>
              <a:chOff x="1109015" y="5560512"/>
              <a:chExt cx="2165979" cy="56682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BCCE85-807D-A722-B84B-4D3926209C62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4" name="Flowchart: Manual Operation 13">
                <a:extLst>
                  <a:ext uri="{FF2B5EF4-FFF2-40B4-BE49-F238E27FC236}">
                    <a16:creationId xmlns:a16="http://schemas.microsoft.com/office/drawing/2014/main" id="{35D347DA-40ED-C442-4345-9AF14C59EA75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E9F5B8-ED75-9BE4-0ACB-D442046AADC7}"/>
                </a:ext>
              </a:extLst>
            </p:cNvPr>
            <p:cNvSpPr/>
            <p:nvPr/>
          </p:nvSpPr>
          <p:spPr>
            <a:xfrm>
              <a:off x="4066124" y="5035813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2C67F5-E27C-F11D-0648-74A69B7B83C8}"/>
                </a:ext>
              </a:extLst>
            </p:cNvPr>
            <p:cNvGrpSpPr/>
            <p:nvPr/>
          </p:nvGrpSpPr>
          <p:grpSpPr>
            <a:xfrm>
              <a:off x="3550324" y="516624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D31A9FD-003B-1ED2-E190-CF508AFA3BE5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1" name="Flowchart: Manual Operation 20">
                <a:extLst>
                  <a:ext uri="{FF2B5EF4-FFF2-40B4-BE49-F238E27FC236}">
                    <a16:creationId xmlns:a16="http://schemas.microsoft.com/office/drawing/2014/main" id="{0C8D7E8C-8BE4-A782-1CF5-5E70AC2E868E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FB3F2B-B078-B868-DC5B-06C998413EAF}"/>
                </a:ext>
              </a:extLst>
            </p:cNvPr>
            <p:cNvGrpSpPr/>
            <p:nvPr/>
          </p:nvGrpSpPr>
          <p:grpSpPr>
            <a:xfrm rot="1323749">
              <a:off x="2419483" y="4151441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6E8866-27D5-76A2-6948-306BA056E2EB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Flowchart: Manual Operation 26">
                <a:extLst>
                  <a:ext uri="{FF2B5EF4-FFF2-40B4-BE49-F238E27FC236}">
                    <a16:creationId xmlns:a16="http://schemas.microsoft.com/office/drawing/2014/main" id="{4877F743-56EB-523B-BF05-79DFA1626B7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1C8E8F-5E5E-C784-D068-064DEA8A5C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07902" y="4383122"/>
              <a:ext cx="798578" cy="64644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0E1858-3066-6D65-CFB1-6454C1C68B48}"/>
                </a:ext>
              </a:extLst>
            </p:cNvPr>
            <p:cNvCxnSpPr>
              <a:cxnSpLocks/>
            </p:cNvCxnSpPr>
            <p:nvPr/>
          </p:nvCxnSpPr>
          <p:spPr>
            <a:xfrm>
              <a:off x="2275003" y="3145377"/>
              <a:ext cx="274858" cy="82899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CA055E9-AB94-CB62-CCE6-8F6A3BF25B31}"/>
              </a:ext>
            </a:extLst>
          </p:cNvPr>
          <p:cNvSpPr txBox="1">
            <a:spLocks/>
          </p:cNvSpPr>
          <p:nvPr/>
        </p:nvSpPr>
        <p:spPr>
          <a:xfrm>
            <a:off x="641353" y="1649717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Communication relay behaviors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EA519FF-CC89-AABE-98B4-FE53A5AA8F47}"/>
              </a:ext>
            </a:extLst>
          </p:cNvPr>
          <p:cNvSpPr txBox="1">
            <a:spLocks/>
          </p:cNvSpPr>
          <p:nvPr/>
        </p:nvSpPr>
        <p:spPr>
          <a:xfrm>
            <a:off x="6039515" y="1692845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Exploration &amp; discovery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58A7C5-6008-8F8D-E63F-E01A3DCFCBCE}"/>
              </a:ext>
            </a:extLst>
          </p:cNvPr>
          <p:cNvGrpSpPr/>
          <p:nvPr/>
        </p:nvGrpSpPr>
        <p:grpSpPr>
          <a:xfrm>
            <a:off x="6737756" y="2646436"/>
            <a:ext cx="4106680" cy="2810176"/>
            <a:chOff x="6389277" y="2640303"/>
            <a:chExt cx="4106680" cy="28101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18D940A-6934-A863-20E3-06850EE710FD}"/>
                </a:ext>
              </a:extLst>
            </p:cNvPr>
            <p:cNvSpPr/>
            <p:nvPr/>
          </p:nvSpPr>
          <p:spPr>
            <a:xfrm rot="20616454">
              <a:off x="8840882" y="2907298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05D28B-5A81-F917-29A6-D4B0BE5065D2}"/>
                </a:ext>
              </a:extLst>
            </p:cNvPr>
            <p:cNvSpPr/>
            <p:nvPr/>
          </p:nvSpPr>
          <p:spPr>
            <a:xfrm>
              <a:off x="6945653" y="3973771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E15C8B-4B6D-8B34-190D-381C8851B720}"/>
                </a:ext>
              </a:extLst>
            </p:cNvPr>
            <p:cNvSpPr/>
            <p:nvPr/>
          </p:nvSpPr>
          <p:spPr>
            <a:xfrm rot="580900">
              <a:off x="8241487" y="2949180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15B194E-D501-D601-D452-70BC588CF96D}"/>
                </a:ext>
              </a:extLst>
            </p:cNvPr>
            <p:cNvSpPr/>
            <p:nvPr/>
          </p:nvSpPr>
          <p:spPr>
            <a:xfrm>
              <a:off x="9471782" y="2868683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5BBF2F-5DEB-2368-2B3F-12097A672FFC}"/>
                </a:ext>
              </a:extLst>
            </p:cNvPr>
            <p:cNvSpPr/>
            <p:nvPr/>
          </p:nvSpPr>
          <p:spPr>
            <a:xfrm>
              <a:off x="7531081" y="284744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7B92B4E-B845-1DDA-5B18-A6C0132B60C3}"/>
                </a:ext>
              </a:extLst>
            </p:cNvPr>
            <p:cNvSpPr/>
            <p:nvPr/>
          </p:nvSpPr>
          <p:spPr>
            <a:xfrm>
              <a:off x="7065369" y="2736353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2DB14A-5CFE-15F2-EF17-2A9A6F0214A9}"/>
                </a:ext>
              </a:extLst>
            </p:cNvPr>
            <p:cNvSpPr/>
            <p:nvPr/>
          </p:nvSpPr>
          <p:spPr>
            <a:xfrm>
              <a:off x="6598643" y="4479180"/>
              <a:ext cx="880464" cy="971299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3485F3-C06E-4088-DA03-12EE5EF2D747}"/>
                </a:ext>
              </a:extLst>
            </p:cNvPr>
            <p:cNvSpPr/>
            <p:nvPr/>
          </p:nvSpPr>
          <p:spPr>
            <a:xfrm>
              <a:off x="6826388" y="3074190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E82CF4-6985-FABB-16AA-41F69175323D}"/>
                </a:ext>
              </a:extLst>
            </p:cNvPr>
            <p:cNvGrpSpPr/>
            <p:nvPr/>
          </p:nvGrpSpPr>
          <p:grpSpPr>
            <a:xfrm>
              <a:off x="6389277" y="2640303"/>
              <a:ext cx="2165979" cy="566820"/>
              <a:chOff x="1109015" y="5560512"/>
              <a:chExt cx="2165979" cy="56682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17A951-AF46-D5CA-DE4A-AC10D1D43883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75610A14-DEF6-EA00-98E7-AFD913B96257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DEA687-C5D6-B271-196E-EEE1FA83E1CD}"/>
                </a:ext>
              </a:extLst>
            </p:cNvPr>
            <p:cNvGrpSpPr/>
            <p:nvPr/>
          </p:nvGrpSpPr>
          <p:grpSpPr>
            <a:xfrm rot="7464904">
              <a:off x="6931470" y="4829545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32C3A1-82EF-A675-0EDB-9692C9D926B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79C98F26-20F4-7132-E3CE-0FF4323CB39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141C2D-A7CE-AE16-915D-E0FB0983680E}"/>
                </a:ext>
              </a:extLst>
            </p:cNvPr>
            <p:cNvGrpSpPr/>
            <p:nvPr/>
          </p:nvGrpSpPr>
          <p:grpSpPr>
            <a:xfrm rot="20995065">
              <a:off x="9704970" y="3224145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D5A6EFF-72D4-22CF-4C41-CF656C118A98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5FB0138D-E90C-E566-2A24-64CFB7654E37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EC13C1-FF14-00AB-B420-A2E2F6C59BA3}"/>
                </a:ext>
              </a:extLst>
            </p:cNvPr>
            <p:cNvSpPr/>
            <p:nvPr/>
          </p:nvSpPr>
          <p:spPr>
            <a:xfrm>
              <a:off x="6717405" y="3578432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C67C5E-31A3-291F-8ABE-C55272E522EA}"/>
                </a:ext>
              </a:extLst>
            </p:cNvPr>
            <p:cNvSpPr/>
            <p:nvPr/>
          </p:nvSpPr>
          <p:spPr>
            <a:xfrm>
              <a:off x="6657083" y="5041571"/>
              <a:ext cx="408908" cy="408908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1BAE2E0-D61E-2E94-4720-B516ED95A6C7}"/>
              </a:ext>
            </a:extLst>
          </p:cNvPr>
          <p:cNvSpPr/>
          <p:nvPr/>
        </p:nvSpPr>
        <p:spPr>
          <a:xfrm>
            <a:off x="7729298" y="3238589"/>
            <a:ext cx="880464" cy="900748"/>
          </a:xfrm>
          <a:prstGeom prst="ellipse">
            <a:avLst/>
          </a:prstGeom>
          <a:pattFill prst="wdDnDiag">
            <a:fgClr>
              <a:srgbClr val="DD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59ED-49CB-A57D-486D-A3412DEB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9A595-EF1D-46B0-FDCB-BBF08062B43E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</a:t>
            </a:r>
            <a:r>
              <a:rPr lang="en-US" sz="2800" b="1" dirty="0">
                <a:solidFill>
                  <a:sysClr val="windowText" lastClr="000000"/>
                </a:solidFill>
              </a:rPr>
              <a:t>coordinate and adapt </a:t>
            </a:r>
            <a:r>
              <a:rPr lang="en-US" sz="2800" dirty="0">
                <a:solidFill>
                  <a:sysClr val="windowText" lastClr="000000"/>
                </a:solidFill>
              </a:rPr>
              <a:t>multi-robot behaviors to </a:t>
            </a:r>
            <a:r>
              <a:rPr lang="en-US" sz="2800" b="1" dirty="0">
                <a:solidFill>
                  <a:sysClr val="windowText" lastClr="000000"/>
                </a:solidFill>
              </a:rPr>
              <a:t>complete complex tasks </a:t>
            </a:r>
            <a:r>
              <a:rPr lang="en-US" sz="2800" dirty="0">
                <a:solidFill>
                  <a:sysClr val="windowText" lastClr="000000"/>
                </a:solidFill>
              </a:rPr>
              <a:t>in dynamic, comms-constrained environments using a Mothership-Passenger system?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E5BB7-CDDE-267E-4AFE-4C84E02B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11E9D1-44DA-1D7F-99A4-872BBD53C22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249C67-3977-64B0-E84E-FE56E2F1D0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31DDDF-AAE9-9A24-2D1A-5FE679FCABC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7E94A9-8A3E-91FA-711B-B3A9BDB37F7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BBA07C-AF6C-0623-2C0D-7F75157FF4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1CC2CC-BF1D-A80F-27BF-B1824D8CD53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0B4CE-CCEB-2082-57EF-67E11543A12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769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9038-1A53-C30C-3723-754838BE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DD32-4EB8-C4E8-1D24-917822C1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200" dirty="0"/>
              <a:t>Mothership-Coordinated Adaptive Passenger Specializations (MCAPS)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1098-9B3F-B848-0D9B-C5831ADA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240221"/>
            <a:ext cx="11579621" cy="467899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Goals: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635B"/>
                </a:solidFill>
              </a:rPr>
              <a:t>Maintain Passengers’ autonomy </a:t>
            </a:r>
            <a:r>
              <a:rPr lang="en-US" dirty="0"/>
              <a:t>for quick, flexible response to environmental dynamics</a:t>
            </a:r>
          </a:p>
          <a:p>
            <a:pPr>
              <a:spcAft>
                <a:spcPts val="1200"/>
              </a:spcAft>
            </a:pPr>
            <a:r>
              <a:rPr lang="en-US" dirty="0"/>
              <a:t>Allow </a:t>
            </a:r>
            <a:r>
              <a:rPr lang="en-US" dirty="0">
                <a:solidFill>
                  <a:srgbClr val="57A7FF"/>
                </a:solidFill>
              </a:rPr>
              <a:t>Mothership to influence </a:t>
            </a:r>
            <a:r>
              <a:rPr lang="en-US" dirty="0"/>
              <a:t>each Passenger’s </a:t>
            </a:r>
            <a:r>
              <a:rPr lang="en-US" dirty="0">
                <a:solidFill>
                  <a:srgbClr val="57A7FF"/>
                </a:solidFill>
              </a:rPr>
              <a:t>individual planning objectives </a:t>
            </a:r>
            <a:r>
              <a:rPr lang="en-US" dirty="0"/>
              <a:t>to improve overall team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094A-A487-A26F-A41A-C56E55AF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2E17A-C960-16BB-A35E-BE5AD2932A3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C6F1B7-15A3-4812-4162-AA2D5BFD5D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537F6B-72B3-57E3-1630-98534A297D3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452A97-0E5D-C781-978D-C38D739A691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8D2043-7C3C-1C83-32E7-B29178DA580E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7AA0BC-A903-834A-9E5D-A5B34911C1E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B08355-5773-8312-4892-79F8139C484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293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7A23-C062-3B65-E462-5BFEDD6A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E41E-B3AA-4B83-B9DE-680989CD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600" dirty="0"/>
              <a:t>Passenger Candidate Objective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C59C-C237-788B-719D-2B338790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4991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Provide each Passenger with a set of domain-inspired </a:t>
            </a:r>
            <a:r>
              <a:rPr lang="en-US" b="1" dirty="0"/>
              <a:t>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EA79-944D-C714-C89D-84030622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B9373-E83F-E92C-867A-4E515CEA408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40546F-98E0-2864-6A2E-DDF18EDB7415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C65F6-CECB-0B5C-EB46-38C867DF7BA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C0796-D6A7-B00F-887F-AB879B8A8AF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FBD4A8-D29C-F2C8-BFB9-773E96836EA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B5C75F-8281-3D9F-63CA-C5306ECB7DF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4108AC-FBA2-ADB7-AFD6-F5E36F64D6A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431F00-771F-6005-E47F-ABB844BDA6F5}"/>
              </a:ext>
            </a:extLst>
          </p:cNvPr>
          <p:cNvSpPr txBox="1">
            <a:spLocks/>
          </p:cNvSpPr>
          <p:nvPr/>
        </p:nvSpPr>
        <p:spPr>
          <a:xfrm>
            <a:off x="2984244" y="5575733"/>
            <a:ext cx="6223512" cy="49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Apply domain knowledge without extensively engineered objective functions.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F127C2-933F-5255-FE0A-C412AF296206}"/>
              </a:ext>
            </a:extLst>
          </p:cNvPr>
          <p:cNvCxnSpPr>
            <a:cxnSpLocks/>
          </p:cNvCxnSpPr>
          <p:nvPr/>
        </p:nvCxnSpPr>
        <p:spPr>
          <a:xfrm>
            <a:off x="6039515" y="1580307"/>
            <a:ext cx="0" cy="339043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C0BD93-991C-621C-37FA-7A55A88505E5}"/>
              </a:ext>
            </a:extLst>
          </p:cNvPr>
          <p:cNvCxnSpPr>
            <a:cxnSpLocks/>
          </p:cNvCxnSpPr>
          <p:nvPr/>
        </p:nvCxnSpPr>
        <p:spPr>
          <a:xfrm flipH="1">
            <a:off x="1477706" y="3221337"/>
            <a:ext cx="92365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FEE941-0A87-CD75-A964-B687D7B56E14}"/>
              </a:ext>
            </a:extLst>
          </p:cNvPr>
          <p:cNvGrpSpPr/>
          <p:nvPr/>
        </p:nvGrpSpPr>
        <p:grpSpPr>
          <a:xfrm>
            <a:off x="2542192" y="2089555"/>
            <a:ext cx="3382308" cy="1018079"/>
            <a:chOff x="2542192" y="2089555"/>
            <a:chExt cx="3382308" cy="101807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0842BB7-939A-E90A-C747-B8493A0A606C}"/>
                </a:ext>
              </a:extLst>
            </p:cNvPr>
            <p:cNvGrpSpPr/>
            <p:nvPr/>
          </p:nvGrpSpPr>
          <p:grpSpPr>
            <a:xfrm>
              <a:off x="2542192" y="2089555"/>
              <a:ext cx="2122801" cy="472916"/>
              <a:chOff x="1483120" y="1949754"/>
              <a:chExt cx="2122801" cy="47291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9B62C0-05C2-77DF-F70A-4D896FFF91F7}"/>
                  </a:ext>
                </a:extLst>
              </p:cNvPr>
              <p:cNvSpPr/>
              <p:nvPr/>
            </p:nvSpPr>
            <p:spPr>
              <a:xfrm>
                <a:off x="3133005" y="1949754"/>
                <a:ext cx="472916" cy="472916"/>
              </a:xfrm>
              <a:prstGeom prst="ellipse">
                <a:avLst/>
              </a:prstGeom>
              <a:solidFill>
                <a:srgbClr val="FFB482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699EF-C02B-97C2-2DCB-68317C31F423}"/>
                  </a:ext>
                </a:extLst>
              </p:cNvPr>
              <p:cNvGrpSpPr/>
              <p:nvPr/>
            </p:nvGrpSpPr>
            <p:grpSpPr>
              <a:xfrm rot="20142887">
                <a:off x="1483120" y="2099583"/>
                <a:ext cx="423114" cy="195136"/>
                <a:chOff x="2326852" y="4030472"/>
                <a:chExt cx="423114" cy="19513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34056D0-C3DF-AA67-662B-E50529BB88CC}"/>
                    </a:ext>
                  </a:extLst>
                </p:cNvPr>
                <p:cNvSpPr/>
                <p:nvPr/>
              </p:nvSpPr>
              <p:spPr>
                <a:xfrm rot="1323749">
                  <a:off x="2339687" y="4114404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" name="Flowchart: Manual Operation 15">
                  <a:extLst>
                    <a:ext uri="{FF2B5EF4-FFF2-40B4-BE49-F238E27FC236}">
                      <a16:creationId xmlns:a16="http://schemas.microsoft.com/office/drawing/2014/main" id="{EAA3BE5D-74DB-312C-B213-67469345B173}"/>
                    </a:ext>
                  </a:extLst>
                </p:cNvPr>
                <p:cNvSpPr/>
                <p:nvPr/>
              </p:nvSpPr>
              <p:spPr>
                <a:xfrm rot="6723749">
                  <a:off x="2290775" y="4066549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A6531CA-AC54-F055-3CCC-221AA613D271}"/>
                  </a:ext>
                </a:extLst>
              </p:cNvPr>
              <p:cNvCxnSpPr/>
              <p:nvPr/>
            </p:nvCxnSpPr>
            <p:spPr>
              <a:xfrm>
                <a:off x="2031848" y="2232762"/>
                <a:ext cx="928855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8FAC9A-2B72-3BF2-A6F9-0B13F83BFB72}"/>
                </a:ext>
              </a:extLst>
            </p:cNvPr>
            <p:cNvSpPr txBox="1"/>
            <p:nvPr/>
          </p:nvSpPr>
          <p:spPr>
            <a:xfrm>
              <a:off x="3335798" y="2738302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Complete nearby tasks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20FEF7-2132-68A6-C769-52F4C78A3CBD}"/>
              </a:ext>
            </a:extLst>
          </p:cNvPr>
          <p:cNvGrpSpPr/>
          <p:nvPr/>
        </p:nvGrpSpPr>
        <p:grpSpPr>
          <a:xfrm>
            <a:off x="6565143" y="2011897"/>
            <a:ext cx="4282363" cy="1106016"/>
            <a:chOff x="6565143" y="2011897"/>
            <a:chExt cx="4282363" cy="110601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2067E6-4199-D063-E483-63BF6BB1D69C}"/>
                </a:ext>
              </a:extLst>
            </p:cNvPr>
            <p:cNvGrpSpPr/>
            <p:nvPr/>
          </p:nvGrpSpPr>
          <p:grpSpPr>
            <a:xfrm>
              <a:off x="6565143" y="2011897"/>
              <a:ext cx="3413311" cy="1055031"/>
              <a:chOff x="6591679" y="1841475"/>
              <a:chExt cx="3413311" cy="105503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78E04C4-BA1C-D47C-0DB2-39521F63E995}"/>
                  </a:ext>
                </a:extLst>
              </p:cNvPr>
              <p:cNvGrpSpPr/>
              <p:nvPr/>
            </p:nvGrpSpPr>
            <p:grpSpPr>
              <a:xfrm rot="8446323">
                <a:off x="6591679" y="1983320"/>
                <a:ext cx="423117" cy="195144"/>
                <a:chOff x="2433671" y="4078667"/>
                <a:chExt cx="423117" cy="195144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AFD22DD-ECB1-21E3-B37F-360B51D1B343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0" name="Flowchart: Manual Operation 19">
                  <a:extLst>
                    <a:ext uri="{FF2B5EF4-FFF2-40B4-BE49-F238E27FC236}">
                      <a16:creationId xmlns:a16="http://schemas.microsoft.com/office/drawing/2014/main" id="{67AEEB9F-D3A5-FA16-6B64-9DF7AC7DF4A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FB76BEF-8F63-90D2-4267-D12D101BBEF0}"/>
                  </a:ext>
                </a:extLst>
              </p:cNvPr>
              <p:cNvGrpSpPr/>
              <p:nvPr/>
            </p:nvGrpSpPr>
            <p:grpSpPr>
              <a:xfrm rot="21001930">
                <a:off x="9581873" y="2041987"/>
                <a:ext cx="423117" cy="195144"/>
                <a:chOff x="2433671" y="4078667"/>
                <a:chExt cx="423117" cy="195144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D3B5FCC-3955-88B3-4691-2E04908E295E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" name="Flowchart: Manual Operation 22">
                  <a:extLst>
                    <a:ext uri="{FF2B5EF4-FFF2-40B4-BE49-F238E27FC236}">
                      <a16:creationId xmlns:a16="http://schemas.microsoft.com/office/drawing/2014/main" id="{F67EED09-83A2-0F4D-45BF-055ACFCB3A5D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02B9318-53EF-0928-023E-1C06DB4EA44A}"/>
                  </a:ext>
                </a:extLst>
              </p:cNvPr>
              <p:cNvGrpSpPr/>
              <p:nvPr/>
            </p:nvGrpSpPr>
            <p:grpSpPr>
              <a:xfrm rot="17756286">
                <a:off x="7500823" y="2587376"/>
                <a:ext cx="423117" cy="195144"/>
                <a:chOff x="2433671" y="4078667"/>
                <a:chExt cx="423117" cy="195144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747C30E-A95D-EC06-F1E3-C629AC4CB4E8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6" name="Flowchart: Manual Operation 25">
                  <a:extLst>
                    <a:ext uri="{FF2B5EF4-FFF2-40B4-BE49-F238E27FC236}">
                      <a16:creationId xmlns:a16="http://schemas.microsoft.com/office/drawing/2014/main" id="{E3FC7ABF-9A86-A7BD-9AFF-D1369078A045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BFA3343-D326-B464-BEFD-066B8FC9DF5C}"/>
                  </a:ext>
                </a:extLst>
              </p:cNvPr>
              <p:cNvSpPr/>
              <p:nvPr/>
            </p:nvSpPr>
            <p:spPr>
              <a:xfrm>
                <a:off x="8108652" y="1841475"/>
                <a:ext cx="360238" cy="36023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7052253-EB8C-8C63-6C5A-FAA5177EE5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2586" y="2021594"/>
                <a:ext cx="346185" cy="46513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33C89F-8F58-BEDD-FDC4-0246E0DB1DFB}"/>
                </a:ext>
              </a:extLst>
            </p:cNvPr>
            <p:cNvSpPr txBox="1"/>
            <p:nvPr/>
          </p:nvSpPr>
          <p:spPr>
            <a:xfrm>
              <a:off x="8258804" y="2748581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Maintain comms links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F6FA86-3627-967E-A663-676BB55A8F9E}"/>
              </a:ext>
            </a:extLst>
          </p:cNvPr>
          <p:cNvGrpSpPr/>
          <p:nvPr/>
        </p:nvGrpSpPr>
        <p:grpSpPr>
          <a:xfrm>
            <a:off x="2452114" y="3363785"/>
            <a:ext cx="3472386" cy="1787394"/>
            <a:chOff x="2452114" y="3363785"/>
            <a:chExt cx="3472386" cy="178739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AE3080B-C10E-8171-4E56-6125297C9702}"/>
                </a:ext>
              </a:extLst>
            </p:cNvPr>
            <p:cNvGrpSpPr/>
            <p:nvPr/>
          </p:nvGrpSpPr>
          <p:grpSpPr>
            <a:xfrm>
              <a:off x="2452114" y="3363785"/>
              <a:ext cx="2427772" cy="1390793"/>
              <a:chOff x="1461672" y="3673018"/>
              <a:chExt cx="2427772" cy="139079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DDEE863-A9C5-432F-3DB1-999359712081}"/>
                  </a:ext>
                </a:extLst>
              </p:cNvPr>
              <p:cNvSpPr/>
              <p:nvPr/>
            </p:nvSpPr>
            <p:spPr>
              <a:xfrm>
                <a:off x="2382620" y="4274159"/>
                <a:ext cx="1024175" cy="789652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21D386B-7C2F-CF91-AB11-CF57E5CC9DF4}"/>
                  </a:ext>
                </a:extLst>
              </p:cNvPr>
              <p:cNvGrpSpPr/>
              <p:nvPr/>
            </p:nvGrpSpPr>
            <p:grpSpPr>
              <a:xfrm>
                <a:off x="2642540" y="4539883"/>
                <a:ext cx="423117" cy="195144"/>
                <a:chOff x="2433671" y="4078667"/>
                <a:chExt cx="423117" cy="19514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568DF1A-B909-07E6-121E-18E988D0F862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" name="Flowchart: Manual Operation 30">
                  <a:extLst>
                    <a:ext uri="{FF2B5EF4-FFF2-40B4-BE49-F238E27FC236}">
                      <a16:creationId xmlns:a16="http://schemas.microsoft.com/office/drawing/2014/main" id="{CACF23E4-35E0-0FD6-3602-9896CF0FAB73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C5912AC-A411-6436-DAE8-8A3A90C12AD9}"/>
                  </a:ext>
                </a:extLst>
              </p:cNvPr>
              <p:cNvSpPr/>
              <p:nvPr/>
            </p:nvSpPr>
            <p:spPr>
              <a:xfrm>
                <a:off x="2266344" y="3673018"/>
                <a:ext cx="1623100" cy="901350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A0703B0-B2D4-3185-E124-E62F9FE8871B}"/>
                  </a:ext>
                </a:extLst>
              </p:cNvPr>
              <p:cNvSpPr/>
              <p:nvPr/>
            </p:nvSpPr>
            <p:spPr>
              <a:xfrm>
                <a:off x="1461672" y="3896679"/>
                <a:ext cx="1112402" cy="901350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2C660C5-C3CB-3E74-1B77-9C13F6E7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185" y="4786303"/>
                <a:ext cx="512884" cy="1835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1DB2F4-F0B2-293F-011E-16FB110BB202}"/>
                </a:ext>
              </a:extLst>
            </p:cNvPr>
            <p:cNvSpPr txBox="1"/>
            <p:nvPr/>
          </p:nvSpPr>
          <p:spPr>
            <a:xfrm>
              <a:off x="3335798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Explore frontiers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766DE7-B5E1-DD09-7F60-E0AB20E66825}"/>
              </a:ext>
            </a:extLst>
          </p:cNvPr>
          <p:cNvGrpSpPr/>
          <p:nvPr/>
        </p:nvGrpSpPr>
        <p:grpSpPr>
          <a:xfrm>
            <a:off x="6638623" y="3660772"/>
            <a:ext cx="4195308" cy="1490407"/>
            <a:chOff x="6638623" y="3660772"/>
            <a:chExt cx="4195308" cy="149040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DAA444-BD9D-B2ED-D5BD-8A7F3CE64808}"/>
                </a:ext>
              </a:extLst>
            </p:cNvPr>
            <p:cNvGrpSpPr/>
            <p:nvPr/>
          </p:nvGrpSpPr>
          <p:grpSpPr>
            <a:xfrm>
              <a:off x="6638623" y="3660772"/>
              <a:ext cx="3660533" cy="1226463"/>
              <a:chOff x="6937080" y="3688641"/>
              <a:chExt cx="3660533" cy="1226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DCF8A0B-FA8F-C414-C3B7-FADA6F280548}"/>
                  </a:ext>
                </a:extLst>
              </p:cNvPr>
              <p:cNvSpPr/>
              <p:nvPr/>
            </p:nvSpPr>
            <p:spPr>
              <a:xfrm>
                <a:off x="8570256" y="3715819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5" name="Flowchart: Manual Operation 34">
                <a:extLst>
                  <a:ext uri="{FF2B5EF4-FFF2-40B4-BE49-F238E27FC236}">
                    <a16:creationId xmlns:a16="http://schemas.microsoft.com/office/drawing/2014/main" id="{3862F819-C998-DBC0-89C7-6D1CF81671D6}"/>
                  </a:ext>
                </a:extLst>
              </p:cNvPr>
              <p:cNvSpPr/>
              <p:nvPr/>
            </p:nvSpPr>
            <p:spPr>
              <a:xfrm rot="5400000">
                <a:off x="8273851" y="3846424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894673A-3E64-FB3B-F7FD-686753D8E439}"/>
                  </a:ext>
                </a:extLst>
              </p:cNvPr>
              <p:cNvGrpSpPr/>
              <p:nvPr/>
            </p:nvGrpSpPr>
            <p:grpSpPr>
              <a:xfrm rot="19000082">
                <a:off x="6937080" y="4719960"/>
                <a:ext cx="423117" cy="195144"/>
                <a:chOff x="2433671" y="4078667"/>
                <a:chExt cx="423117" cy="19514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8376D3A-802D-26C2-270D-59EFC6A06D70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3F272814-208D-0C3D-7336-254CA5BAB2B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F8F849E-F58C-2745-5711-9097CD5B9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3277" y="4403203"/>
                <a:ext cx="1119611" cy="38241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C2995-52BD-49C1-D1BF-64874A3F1573}"/>
                </a:ext>
              </a:extLst>
            </p:cNvPr>
            <p:cNvSpPr txBox="1"/>
            <p:nvPr/>
          </p:nvSpPr>
          <p:spPr>
            <a:xfrm>
              <a:off x="8245229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Return to Mothership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F67-16B1-21E2-0278-4C45AB8F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8744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Mothership-Coordinated Adaptive Passenger Specializations (MCAPS)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7341-C999-062E-80FD-1535DD0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E52B14-F9E7-E8B2-AE2D-0DDD041D1A0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397942-2301-ADC5-FB87-EDB160E31B1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17A8A7-DC70-2F87-18D8-DDACFF14426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DB6C17-6198-91AD-70DC-66AF0BF8AA2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50ACA8-E0FA-CD66-C068-80A075D5EE9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E96A85-3D9D-CB68-CF23-79A70A06105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EFDE97-ABC2-27A0-589C-9CA1CB1EE8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8B91A69-02D3-03CE-8CCC-D27D1C0F892D}"/>
              </a:ext>
            </a:extLst>
          </p:cNvPr>
          <p:cNvSpPr/>
          <p:nvPr/>
        </p:nvSpPr>
        <p:spPr>
          <a:xfrm>
            <a:off x="3108287" y="4282602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1EC5248B-C6CF-D423-DDC1-1F74ECE9D620}"/>
              </a:ext>
            </a:extLst>
          </p:cNvPr>
          <p:cNvSpPr/>
          <p:nvPr/>
        </p:nvSpPr>
        <p:spPr>
          <a:xfrm rot="16200000">
            <a:off x="1408623" y="3542137"/>
            <a:ext cx="1706656" cy="1362637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7C000DC-8D3C-9CD5-71D8-20FDB0FC2D41}"/>
              </a:ext>
            </a:extLst>
          </p:cNvPr>
          <p:cNvSpPr/>
          <p:nvPr/>
        </p:nvSpPr>
        <p:spPr>
          <a:xfrm rot="10800000">
            <a:off x="8159555" y="4695784"/>
            <a:ext cx="445786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346FDC33-1AC5-8DDF-25A6-77A469C4C3DC}"/>
              </a:ext>
            </a:extLst>
          </p:cNvPr>
          <p:cNvSpPr/>
          <p:nvPr/>
        </p:nvSpPr>
        <p:spPr>
          <a:xfrm>
            <a:off x="1113996" y="2159344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/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solidFill>
                <a:srgbClr val="FF635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Candidate Objective Functions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blipFill>
                <a:blip r:embed="rId3"/>
                <a:stretch>
                  <a:fillRect b="-4082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F8A2295-2A61-A4A5-D3E6-F5A27530A65C}"/>
              </a:ext>
            </a:extLst>
          </p:cNvPr>
          <p:cNvGrpSpPr/>
          <p:nvPr/>
        </p:nvGrpSpPr>
        <p:grpSpPr>
          <a:xfrm>
            <a:off x="6107271" y="4282602"/>
            <a:ext cx="1902935" cy="1106493"/>
            <a:chOff x="6709437" y="3756199"/>
            <a:chExt cx="1902935" cy="11064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B5E14E-C60A-3615-01D6-C31DD66E5AD2}"/>
                </a:ext>
              </a:extLst>
            </p:cNvPr>
            <p:cNvSpPr/>
            <p:nvPr/>
          </p:nvSpPr>
          <p:spPr>
            <a:xfrm>
              <a:off x="6879265" y="3756199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0A19E6-4C5D-5D15-CF5F-5804E7D07AFC}"/>
                </a:ext>
              </a:extLst>
            </p:cNvPr>
            <p:cNvSpPr/>
            <p:nvPr/>
          </p:nvSpPr>
          <p:spPr>
            <a:xfrm>
              <a:off x="6794351" y="3842972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B8F1B-E60F-298E-7166-391082B6872B}"/>
                </a:ext>
              </a:extLst>
            </p:cNvPr>
            <p:cNvSpPr/>
            <p:nvPr/>
          </p:nvSpPr>
          <p:spPr>
            <a:xfrm>
              <a:off x="6709437" y="3919112"/>
              <a:ext cx="1733107" cy="943580"/>
            </a:xfrm>
            <a:prstGeom prst="rect">
              <a:avLst/>
            </a:prstGeom>
            <a:solidFill>
              <a:srgbClr val="FF635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Decentralized Planners</a:t>
              </a: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BE044FD-8A7E-B9A9-D215-2CB56A2D9141}"/>
              </a:ext>
            </a:extLst>
          </p:cNvPr>
          <p:cNvSpPr/>
          <p:nvPr/>
        </p:nvSpPr>
        <p:spPr>
          <a:xfrm rot="10800000">
            <a:off x="5278427" y="4695784"/>
            <a:ext cx="663827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DD4FEC-DC22-038E-2A80-A5B78D5502D5}"/>
              </a:ext>
            </a:extLst>
          </p:cNvPr>
          <p:cNvSpPr/>
          <p:nvPr/>
        </p:nvSpPr>
        <p:spPr>
          <a:xfrm>
            <a:off x="8859793" y="1561436"/>
            <a:ext cx="226696" cy="224440"/>
          </a:xfrm>
          <a:prstGeom prst="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EC92BB-3EDD-5DCA-612C-E0D84DB3734A}"/>
              </a:ext>
            </a:extLst>
          </p:cNvPr>
          <p:cNvSpPr/>
          <p:nvPr/>
        </p:nvSpPr>
        <p:spPr>
          <a:xfrm>
            <a:off x="8859793" y="2147562"/>
            <a:ext cx="226696" cy="224440"/>
          </a:xfrm>
          <a:prstGeom prst="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459F4-A37B-9757-64DA-37A4CFA7B3BA}"/>
              </a:ext>
            </a:extLst>
          </p:cNvPr>
          <p:cNvSpPr txBox="1"/>
          <p:nvPr/>
        </p:nvSpPr>
        <p:spPr>
          <a:xfrm>
            <a:off x="9086489" y="1518904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Mothership Data &amp; Operations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1A7030-CC01-9B48-249D-BAF14330A018}"/>
              </a:ext>
            </a:extLst>
          </p:cNvPr>
          <p:cNvSpPr txBox="1"/>
          <p:nvPr/>
        </p:nvSpPr>
        <p:spPr>
          <a:xfrm>
            <a:off x="9086489" y="2105030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Passenger </a:t>
            </a:r>
            <a:r>
              <a:rPr lang="en-US" sz="1600" i="1" dirty="0" err="1"/>
              <a:t>i</a:t>
            </a:r>
            <a:r>
              <a:rPr lang="en-US" sz="1600" dirty="0"/>
              <a:t> Data &amp; Operations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A164CF-5BBF-8864-66EC-3A7DB45659CB}"/>
              </a:ext>
            </a:extLst>
          </p:cNvPr>
          <p:cNvGrpSpPr/>
          <p:nvPr/>
        </p:nvGrpSpPr>
        <p:grpSpPr>
          <a:xfrm>
            <a:off x="5721734" y="1857983"/>
            <a:ext cx="2770060" cy="2338672"/>
            <a:chOff x="5721734" y="1857983"/>
            <a:chExt cx="2770060" cy="2338672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BAA095C-BDAD-3B49-BC12-6742A5E51286}"/>
                </a:ext>
              </a:extLst>
            </p:cNvPr>
            <p:cNvSpPr/>
            <p:nvPr/>
          </p:nvSpPr>
          <p:spPr>
            <a:xfrm rot="5400000">
              <a:off x="6599076" y="3534364"/>
              <a:ext cx="94358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C51B8A-5106-2E6A-C73E-1F5AD9A53DF3}"/>
                </a:ext>
              </a:extLst>
            </p:cNvPr>
            <p:cNvGrpSpPr/>
            <p:nvPr/>
          </p:nvGrpSpPr>
          <p:grpSpPr>
            <a:xfrm>
              <a:off x="5956338" y="2391833"/>
              <a:ext cx="2535456" cy="743394"/>
              <a:chOff x="6831828" y="1286096"/>
              <a:chExt cx="1821082" cy="743394"/>
            </a:xfrm>
          </p:grpSpPr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EFDA116B-ADBB-E2AE-8CCA-EBC53B23EB94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8144549F-E2C2-D66E-A522-9084E877D4B5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0E0BD72F-09A8-DA67-0C29-D9F7713865BD}"/>
                      </a:ext>
                    </a:extLst>
                  </p:cNvPr>
                  <p:cNvSpPr/>
                  <p:nvPr/>
                </p:nvSpPr>
                <p:spPr>
                  <a:xfrm>
                    <a:off x="6831828" y="1457990"/>
                    <a:ext cx="1583592" cy="571500"/>
                  </a:xfrm>
                  <a:prstGeom prst="parallelogram">
                    <a:avLst/>
                  </a:prstGeom>
                  <a:solidFill>
                    <a:srgbClr val="FF635B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Specialization Vectors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0E0BD72F-09A8-DA67-0C29-D9F7713865B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1828" y="1457990"/>
                    <a:ext cx="1583592" cy="571500"/>
                  </a:xfrm>
                  <a:prstGeom prst="parallelogram">
                    <a:avLst/>
                  </a:prstGeom>
                  <a:blipFill>
                    <a:blip r:embed="rId4"/>
                    <a:stretch>
                      <a:fillRect t="-3125" b="-12500"/>
                    </a:stretch>
                  </a:blip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Callout: Line 35">
              <a:extLst>
                <a:ext uri="{FF2B5EF4-FFF2-40B4-BE49-F238E27FC236}">
                  <a16:creationId xmlns:a16="http://schemas.microsoft.com/office/drawing/2014/main" id="{2B31AE42-00E0-F666-119F-234572DCF7BB}"/>
                </a:ext>
              </a:extLst>
            </p:cNvPr>
            <p:cNvSpPr/>
            <p:nvPr/>
          </p:nvSpPr>
          <p:spPr>
            <a:xfrm>
              <a:off x="5721734" y="1857983"/>
              <a:ext cx="1564482" cy="272969"/>
            </a:xfrm>
            <a:prstGeom prst="borderCallout1">
              <a:avLst>
                <a:gd name="adj1" fmla="val 120192"/>
                <a:gd name="adj2" fmla="val 65037"/>
                <a:gd name="adj3" fmla="val 286524"/>
                <a:gd name="adj4" fmla="val 95971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[0.15, -0.36, 0.02, …]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FC00F1-356A-2686-F7C6-C4F5C1125CFE}"/>
              </a:ext>
            </a:extLst>
          </p:cNvPr>
          <p:cNvGrpSpPr/>
          <p:nvPr/>
        </p:nvGrpSpPr>
        <p:grpSpPr>
          <a:xfrm>
            <a:off x="6880367" y="5789352"/>
            <a:ext cx="1564482" cy="522547"/>
            <a:chOff x="6880367" y="5789352"/>
            <a:chExt cx="1564482" cy="522547"/>
          </a:xfrm>
        </p:grpSpPr>
        <p:sp>
          <p:nvSpPr>
            <p:cNvPr id="37" name="Callout: Line 36">
              <a:extLst>
                <a:ext uri="{FF2B5EF4-FFF2-40B4-BE49-F238E27FC236}">
                  <a16:creationId xmlns:a16="http://schemas.microsoft.com/office/drawing/2014/main" id="{89D44B79-A4C2-EDF9-CA85-40B4F6A71F58}"/>
                </a:ext>
              </a:extLst>
            </p:cNvPr>
            <p:cNvSpPr/>
            <p:nvPr/>
          </p:nvSpPr>
          <p:spPr>
            <a:xfrm>
              <a:off x="6880367" y="5789352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ADF00DA-8908-B293-A0CE-AC231956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88" r="1289"/>
            <a:stretch>
              <a:fillRect/>
            </a:stretch>
          </p:blipFill>
          <p:spPr>
            <a:xfrm>
              <a:off x="7403708" y="5884806"/>
              <a:ext cx="873339" cy="3316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916C80-328C-629E-1827-F80DFEA0B32B}"/>
              </a:ext>
            </a:extLst>
          </p:cNvPr>
          <p:cNvGrpSpPr/>
          <p:nvPr/>
        </p:nvGrpSpPr>
        <p:grpSpPr>
          <a:xfrm>
            <a:off x="1734661" y="1561437"/>
            <a:ext cx="4084151" cy="3181106"/>
            <a:chOff x="1734661" y="1561437"/>
            <a:chExt cx="4084151" cy="318110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1AAD7CC-351E-0C8F-7111-8D6A386EA454}"/>
                </a:ext>
              </a:extLst>
            </p:cNvPr>
            <p:cNvGrpSpPr/>
            <p:nvPr/>
          </p:nvGrpSpPr>
          <p:grpSpPr>
            <a:xfrm>
              <a:off x="2697084" y="1561437"/>
              <a:ext cx="3121728" cy="2398798"/>
              <a:chOff x="2697084" y="1561437"/>
              <a:chExt cx="3121728" cy="2398798"/>
            </a:xfrm>
          </p:grpSpPr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1AB6EB32-2F6B-28D7-FF69-0B16B7B75703}"/>
                  </a:ext>
                </a:extLst>
              </p:cNvPr>
              <p:cNvSpPr/>
              <p:nvPr/>
            </p:nvSpPr>
            <p:spPr>
              <a:xfrm rot="5400000">
                <a:off x="3058549" y="2039943"/>
                <a:ext cx="2398798" cy="1441785"/>
              </a:xfrm>
              <a:prstGeom prst="trapezoid">
                <a:avLst>
                  <a:gd name="adj" fmla="val 32708"/>
                </a:avLst>
              </a:prstGeom>
              <a:solidFill>
                <a:srgbClr val="57A7FF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91440" tIns="0" bIns="91440" rtlCol="0" anchor="ctr"/>
              <a:lstStyle/>
              <a:p>
                <a:pPr algn="ctr"/>
                <a:r>
                  <a:rPr lang="en-US" sz="1600" dirty="0"/>
                  <a:t>Coordination Policy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11C4DC65-47B4-691C-DB90-298940380D57}"/>
                  </a:ext>
                </a:extLst>
              </p:cNvPr>
              <p:cNvSpPr/>
              <p:nvPr/>
            </p:nvSpPr>
            <p:spPr>
              <a:xfrm>
                <a:off x="2697084" y="2570335"/>
                <a:ext cx="701748" cy="38100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B8BE03-0D4B-F6E9-C87D-CBD9F852A699}"/>
                  </a:ext>
                </a:extLst>
              </p:cNvPr>
              <p:cNvSpPr/>
              <p:nvPr/>
            </p:nvSpPr>
            <p:spPr>
              <a:xfrm>
                <a:off x="5117064" y="2570335"/>
                <a:ext cx="701748" cy="38100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B75E51-BF9B-C821-7763-8B8E6D41B912}"/>
                </a:ext>
              </a:extLst>
            </p:cNvPr>
            <p:cNvSpPr txBox="1"/>
            <p:nvPr/>
          </p:nvSpPr>
          <p:spPr>
            <a:xfrm>
              <a:off x="1734661" y="4096212"/>
              <a:ext cx="1208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state, reward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1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95B4-EE3F-BCDB-A2AF-3B9B3F4E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CC60485-8C63-A3C4-D959-803FEA634484}"/>
              </a:ext>
            </a:extLst>
          </p:cNvPr>
          <p:cNvGrpSpPr/>
          <p:nvPr/>
        </p:nvGrpSpPr>
        <p:grpSpPr>
          <a:xfrm>
            <a:off x="3205445" y="2303341"/>
            <a:ext cx="8693900" cy="3520966"/>
            <a:chOff x="3205445" y="2303341"/>
            <a:chExt cx="8693900" cy="35209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B8AE6C2-1151-C426-6058-0A8A53E11FF7}"/>
                </a:ext>
              </a:extLst>
            </p:cNvPr>
            <p:cNvGrpSpPr/>
            <p:nvPr/>
          </p:nvGrpSpPr>
          <p:grpSpPr>
            <a:xfrm>
              <a:off x="3698805" y="2303341"/>
              <a:ext cx="8200540" cy="3520966"/>
              <a:chOff x="3698805" y="2303341"/>
              <a:chExt cx="8200540" cy="352096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E123D8-0E92-E56A-0FF1-DB8B93082743}"/>
                  </a:ext>
                </a:extLst>
              </p:cNvPr>
              <p:cNvSpPr/>
              <p:nvPr/>
            </p:nvSpPr>
            <p:spPr>
              <a:xfrm>
                <a:off x="3698805" y="2303341"/>
                <a:ext cx="5408118" cy="3520966"/>
              </a:xfrm>
              <a:prstGeom prst="rect">
                <a:avLst/>
              </a:prstGeom>
              <a:solidFill>
                <a:srgbClr val="57A7FF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/>
                  <a:t>Coordination Policy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FE451BD-4E2F-4408-5EF3-9B70F3A7F6D5}"/>
                  </a:ext>
                </a:extLst>
              </p:cNvPr>
              <p:cNvGrpSpPr/>
              <p:nvPr/>
            </p:nvGrpSpPr>
            <p:grpSpPr>
              <a:xfrm>
                <a:off x="9253034" y="3691435"/>
                <a:ext cx="2646311" cy="604907"/>
                <a:chOff x="8832631" y="3691435"/>
                <a:chExt cx="2646311" cy="60490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E5CCFD9-7FD8-4FB5-5DC3-3F07CB70C772}"/>
                    </a:ext>
                  </a:extLst>
                </p:cNvPr>
                <p:cNvGrpSpPr/>
                <p:nvPr/>
              </p:nvGrpSpPr>
              <p:grpSpPr>
                <a:xfrm>
                  <a:off x="9379408" y="3691435"/>
                  <a:ext cx="2099534" cy="604907"/>
                  <a:chOff x="6831827" y="1286096"/>
                  <a:chExt cx="1821083" cy="743395"/>
                </a:xfrm>
              </p:grpSpPr>
              <p:sp>
                <p:nvSpPr>
                  <p:cNvPr id="27" name="Parallelogram 26">
                    <a:extLst>
                      <a:ext uri="{FF2B5EF4-FFF2-40B4-BE49-F238E27FC236}">
                        <a16:creationId xmlns:a16="http://schemas.microsoft.com/office/drawing/2014/main" id="{45815686-0A86-FF1F-E44D-AAEFE80AB08E}"/>
                      </a:ext>
                    </a:extLst>
                  </p:cNvPr>
                  <p:cNvSpPr/>
                  <p:nvPr/>
                </p:nvSpPr>
                <p:spPr>
                  <a:xfrm>
                    <a:off x="7069318" y="1286096"/>
                    <a:ext cx="1583592" cy="571500"/>
                  </a:xfrm>
                  <a:prstGeom prst="parallelogram">
                    <a:avLst/>
                  </a:prstGeom>
                  <a:solidFill>
                    <a:schemeClr val="bg2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DF4B21CB-CCEC-AE48-5630-572ADCCE9ABB}"/>
                      </a:ext>
                    </a:extLst>
                  </p:cNvPr>
                  <p:cNvSpPr/>
                  <p:nvPr/>
                </p:nvSpPr>
                <p:spPr>
                  <a:xfrm>
                    <a:off x="6960817" y="1372043"/>
                    <a:ext cx="1583592" cy="571500"/>
                  </a:xfrm>
                  <a:prstGeom prst="parallelogram">
                    <a:avLst/>
                  </a:prstGeom>
                  <a:solidFill>
                    <a:schemeClr val="bg2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9" name="Parallelogram 28">
                    <a:extLst>
                      <a:ext uri="{FF2B5EF4-FFF2-40B4-BE49-F238E27FC236}">
                        <a16:creationId xmlns:a16="http://schemas.microsoft.com/office/drawing/2014/main" id="{163D1C0A-4CCA-A295-8BD4-DCE82EC7442E}"/>
                      </a:ext>
                    </a:extLst>
                  </p:cNvPr>
                  <p:cNvSpPr/>
                  <p:nvPr/>
                </p:nvSpPr>
                <p:spPr>
                  <a:xfrm>
                    <a:off x="6831827" y="1457990"/>
                    <a:ext cx="1583592" cy="571501"/>
                  </a:xfrm>
                  <a:prstGeom prst="parallelogram">
                    <a:avLst/>
                  </a:prstGeom>
                  <a:solidFill>
                    <a:srgbClr val="FF635B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Passenger </a:t>
                    </a:r>
                    <a:r>
                      <a:rPr lang="en-US" sz="1400" i="1" dirty="0" err="1">
                        <a:solidFill>
                          <a:schemeClr val="bg1"/>
                        </a:solidFill>
                      </a:rPr>
                      <a:t>i</a:t>
                    </a:r>
                    <a:r>
                      <a:rPr lang="en-US" sz="1400" i="1" dirty="0">
                        <a:solidFill>
                          <a:schemeClr val="bg1"/>
                        </a:solidFill>
                      </a:rPr>
                      <a:t> Spec. Vector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803CBE5F-E731-AECC-EA10-07E6FF8C8980}"/>
                    </a:ext>
                  </a:extLst>
                </p:cNvPr>
                <p:cNvSpPr/>
                <p:nvPr/>
              </p:nvSpPr>
              <p:spPr>
                <a:xfrm>
                  <a:off x="8832631" y="3761371"/>
                  <a:ext cx="465924" cy="381000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F55BE5D6-E4BF-EFFB-43D7-D84F28AAB62D}"/>
                </a:ext>
              </a:extLst>
            </p:cNvPr>
            <p:cNvSpPr/>
            <p:nvPr/>
          </p:nvSpPr>
          <p:spPr>
            <a:xfrm>
              <a:off x="3205445" y="3761371"/>
              <a:ext cx="46592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DC802E-9F25-CDD0-1461-B6AE8029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 Coordination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39BC-1866-0CC6-936B-87C3E161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1420D7-95D0-FF03-FBC2-114E572A4BCF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97F284-90D9-38E6-110A-B96BB2D83E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793E4B-1D4A-CBD7-3DB2-15BDE17B20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FACC72-A5F5-EA66-81B2-168F0B9B985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24C0E-3A78-BBF4-AE50-83DD333DFCE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B7EEC6-4474-4DE3-6BF8-99CC2C7A468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1CFD60-9656-11AB-D95F-49B44390D9F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D77072-2584-7C28-3F04-1B41DD1B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895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Transformer-Based Model </a:t>
            </a:r>
          </a:p>
          <a:p>
            <a:r>
              <a:rPr lang="en-US" dirty="0"/>
              <a:t>Inspired by Multi-Agent Transformer (MAT), Wen et al. (2022)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2B7A07D4-A945-62EF-93C9-012CAC66FC0F}"/>
              </a:ext>
            </a:extLst>
          </p:cNvPr>
          <p:cNvSpPr/>
          <p:nvPr/>
        </p:nvSpPr>
        <p:spPr>
          <a:xfrm>
            <a:off x="1140278" y="2127943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0467DE96-933D-FA75-CA90-F05081643C27}"/>
              </a:ext>
            </a:extLst>
          </p:cNvPr>
          <p:cNvSpPr/>
          <p:nvPr/>
        </p:nvSpPr>
        <p:spPr>
          <a:xfrm rot="5400000">
            <a:off x="1710391" y="2201687"/>
            <a:ext cx="301558" cy="253589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4C58A2-CDAD-23E5-AC6B-06A04DEB6854}"/>
              </a:ext>
            </a:extLst>
          </p:cNvPr>
          <p:cNvGrpSpPr/>
          <p:nvPr/>
        </p:nvGrpSpPr>
        <p:grpSpPr>
          <a:xfrm>
            <a:off x="5032177" y="3755134"/>
            <a:ext cx="3975048" cy="1856835"/>
            <a:chOff x="5032177" y="3755134"/>
            <a:chExt cx="3975048" cy="18568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29BCFE-85F7-F4CB-A75E-775618221B05}"/>
                </a:ext>
              </a:extLst>
            </p:cNvPr>
            <p:cNvGrpSpPr/>
            <p:nvPr/>
          </p:nvGrpSpPr>
          <p:grpSpPr>
            <a:xfrm>
              <a:off x="7114206" y="4986676"/>
              <a:ext cx="1893019" cy="604907"/>
              <a:chOff x="6831827" y="1286096"/>
              <a:chExt cx="1821083" cy="743395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1911AA70-DE5E-52E3-C5FE-0D2895EF3683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374F818A-FDD8-7D05-35BE-95584E7399DA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E878FE5F-F244-C9FC-4F98-67FEE888E320}"/>
                  </a:ext>
                </a:extLst>
              </p:cNvPr>
              <p:cNvSpPr/>
              <p:nvPr/>
            </p:nvSpPr>
            <p:spPr>
              <a:xfrm>
                <a:off x="6831827" y="1457990"/>
                <a:ext cx="1583592" cy="571501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Passenger </a:t>
                </a:r>
                <a:r>
                  <a:rPr lang="en-US" sz="1400" i="1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14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400" dirty="0">
                    <a:solidFill>
                      <a:sysClr val="windowText" lastClr="000000"/>
                    </a:solidFill>
                  </a:rPr>
                  <a:t>token</a:t>
                </a:r>
              </a:p>
            </p:txBody>
          </p:sp>
        </p:grp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CB71060-E619-EE9A-3C6B-F9FBAF5F6CA5}"/>
                </a:ext>
              </a:extLst>
            </p:cNvPr>
            <p:cNvSpPr/>
            <p:nvPr/>
          </p:nvSpPr>
          <p:spPr>
            <a:xfrm>
              <a:off x="5595221" y="3755134"/>
              <a:ext cx="1514705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0C5FF970-C009-0214-CC1E-AF91690DCDD5}"/>
                </a:ext>
              </a:extLst>
            </p:cNvPr>
            <p:cNvSpPr/>
            <p:nvPr/>
          </p:nvSpPr>
          <p:spPr>
            <a:xfrm rot="5400000">
              <a:off x="5393140" y="4210277"/>
              <a:ext cx="92422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77DC4B-F816-B639-A804-019B6EE5617F}"/>
                </a:ext>
              </a:extLst>
            </p:cNvPr>
            <p:cNvSpPr/>
            <p:nvPr/>
          </p:nvSpPr>
          <p:spPr>
            <a:xfrm>
              <a:off x="5032177" y="4986676"/>
              <a:ext cx="1646147" cy="6252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Robot Token Extraction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FC1AFFD5-BA99-9DFC-F10A-8DDCD09E8F2E}"/>
                </a:ext>
              </a:extLst>
            </p:cNvPr>
            <p:cNvSpPr/>
            <p:nvPr/>
          </p:nvSpPr>
          <p:spPr>
            <a:xfrm>
              <a:off x="6808620" y="5126548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BE919A-51E0-3466-A811-2DA46FE4EC00}"/>
              </a:ext>
            </a:extLst>
          </p:cNvPr>
          <p:cNvGrpSpPr/>
          <p:nvPr/>
        </p:nvGrpSpPr>
        <p:grpSpPr>
          <a:xfrm>
            <a:off x="3807391" y="2856952"/>
            <a:ext cx="1558264" cy="1671740"/>
            <a:chOff x="3807391" y="2856952"/>
            <a:chExt cx="1558264" cy="1671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43E12C-2C01-4D72-8395-73F69D3BA12C}"/>
                </a:ext>
              </a:extLst>
            </p:cNvPr>
            <p:cNvSpPr/>
            <p:nvPr/>
          </p:nvSpPr>
          <p:spPr>
            <a:xfrm>
              <a:off x="3807391" y="3363101"/>
              <a:ext cx="1558264" cy="11655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 Block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14891F-C4BF-BA16-36BE-25AEF1E954EC}"/>
                </a:ext>
              </a:extLst>
            </p:cNvPr>
            <p:cNvSpPr txBox="1"/>
            <p:nvPr/>
          </p:nvSpPr>
          <p:spPr>
            <a:xfrm>
              <a:off x="3807391" y="2856952"/>
              <a:ext cx="1558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Observation attention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D09CDB-760A-0802-08B4-A35C820C3CAE}"/>
              </a:ext>
            </a:extLst>
          </p:cNvPr>
          <p:cNvGrpSpPr/>
          <p:nvPr/>
        </p:nvGrpSpPr>
        <p:grpSpPr>
          <a:xfrm>
            <a:off x="7065633" y="2856094"/>
            <a:ext cx="1897032" cy="2043587"/>
            <a:chOff x="6950022" y="2856094"/>
            <a:chExt cx="1897032" cy="20435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69B93B-A658-E734-A35A-0FD3EB89C363}"/>
                </a:ext>
              </a:extLst>
            </p:cNvPr>
            <p:cNvSpPr/>
            <p:nvPr/>
          </p:nvSpPr>
          <p:spPr>
            <a:xfrm>
              <a:off x="7119406" y="3362839"/>
              <a:ext cx="1558265" cy="11655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 Block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F4A3807-0CC9-349F-C314-B1295082FFD3}"/>
                </a:ext>
              </a:extLst>
            </p:cNvPr>
            <p:cNvSpPr/>
            <p:nvPr/>
          </p:nvSpPr>
          <p:spPr>
            <a:xfrm rot="16200000">
              <a:off x="7773837" y="4545739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A1B57F-E460-70C9-871D-D2E3C548999D}"/>
                </a:ext>
              </a:extLst>
            </p:cNvPr>
            <p:cNvSpPr txBox="1"/>
            <p:nvPr/>
          </p:nvSpPr>
          <p:spPr>
            <a:xfrm>
              <a:off x="6950022" y="2856094"/>
              <a:ext cx="1897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Passenger &amp; observation attention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8649-4C16-8B06-870F-F353695424EA}"/>
              </a:ext>
            </a:extLst>
          </p:cNvPr>
          <p:cNvGrpSpPr/>
          <p:nvPr/>
        </p:nvGrpSpPr>
        <p:grpSpPr>
          <a:xfrm>
            <a:off x="1399656" y="3793084"/>
            <a:ext cx="1679168" cy="1679168"/>
            <a:chOff x="3929438" y="1876147"/>
            <a:chExt cx="2500208" cy="250020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35605-22B5-C2EC-4B0F-C7AF61B031F2}"/>
                </a:ext>
              </a:extLst>
            </p:cNvPr>
            <p:cNvSpPr/>
            <p:nvPr/>
          </p:nvSpPr>
          <p:spPr>
            <a:xfrm>
              <a:off x="3929438" y="1876147"/>
              <a:ext cx="2500208" cy="2500208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AA9DD7-BE6C-EBF4-7C55-D8D77898AC57}"/>
                </a:ext>
              </a:extLst>
            </p:cNvPr>
            <p:cNvSpPr/>
            <p:nvPr/>
          </p:nvSpPr>
          <p:spPr>
            <a:xfrm>
              <a:off x="3929438" y="1876147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29767B3-B07A-2392-7E06-998E44ADFF60}"/>
                </a:ext>
              </a:extLst>
            </p:cNvPr>
            <p:cNvSpPr/>
            <p:nvPr/>
          </p:nvSpPr>
          <p:spPr>
            <a:xfrm>
              <a:off x="4554490" y="1876147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9A1166-AA4E-1356-99EB-1C247C709BA7}"/>
                </a:ext>
              </a:extLst>
            </p:cNvPr>
            <p:cNvSpPr/>
            <p:nvPr/>
          </p:nvSpPr>
          <p:spPr>
            <a:xfrm>
              <a:off x="5804594" y="1876147"/>
              <a:ext cx="625052" cy="625052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357A0A2-190C-638C-2849-F7F3F6F131BE}"/>
                </a:ext>
              </a:extLst>
            </p:cNvPr>
            <p:cNvSpPr/>
            <p:nvPr/>
          </p:nvSpPr>
          <p:spPr>
            <a:xfrm>
              <a:off x="4554490" y="2501199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7341E6-19C9-E233-158C-B606BF378E8A}"/>
                </a:ext>
              </a:extLst>
            </p:cNvPr>
            <p:cNvSpPr/>
            <p:nvPr/>
          </p:nvSpPr>
          <p:spPr>
            <a:xfrm>
              <a:off x="5804594" y="3126251"/>
              <a:ext cx="625052" cy="625052"/>
            </a:xfrm>
            <a:prstGeom prst="rect">
              <a:avLst/>
            </a:prstGeom>
            <a:solidFill>
              <a:srgbClr val="8DE5A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CA4A11-7027-7C45-FE94-E74567457810}"/>
                </a:ext>
              </a:extLst>
            </p:cNvPr>
            <p:cNvSpPr/>
            <p:nvPr/>
          </p:nvSpPr>
          <p:spPr>
            <a:xfrm>
              <a:off x="5179542" y="3751303"/>
              <a:ext cx="625052" cy="625052"/>
            </a:xfrm>
            <a:prstGeom prst="rect">
              <a:avLst/>
            </a:prstGeom>
            <a:solidFill>
              <a:srgbClr val="8DE5A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79EBB35-05EB-003C-47C2-246198D16ADF}"/>
              </a:ext>
            </a:extLst>
          </p:cNvPr>
          <p:cNvSpPr txBox="1"/>
          <p:nvPr/>
        </p:nvSpPr>
        <p:spPr>
          <a:xfrm>
            <a:off x="105114" y="3992469"/>
            <a:ext cx="1274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Sources:</a:t>
            </a:r>
          </a:p>
          <a:p>
            <a:r>
              <a:rPr lang="en-US" sz="1600" dirty="0">
                <a:solidFill>
                  <a:srgbClr val="FF9F9B"/>
                </a:solidFill>
              </a:rPr>
              <a:t>Passenger 1</a:t>
            </a:r>
          </a:p>
          <a:p>
            <a:r>
              <a:rPr lang="en-US" sz="1600" dirty="0">
                <a:solidFill>
                  <a:srgbClr val="FFB482"/>
                </a:solidFill>
              </a:rPr>
              <a:t>Passenger 2</a:t>
            </a:r>
          </a:p>
          <a:p>
            <a:r>
              <a:rPr lang="en-US" sz="1600" dirty="0">
                <a:solidFill>
                  <a:srgbClr val="8DE5A1"/>
                </a:solidFill>
              </a:rPr>
              <a:t>Passenger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7992F2-DCCA-3E71-9438-251421AD216A}"/>
              </a:ext>
            </a:extLst>
          </p:cNvPr>
          <p:cNvSpPr txBox="1"/>
          <p:nvPr/>
        </p:nvSpPr>
        <p:spPr>
          <a:xfrm>
            <a:off x="1539510" y="3469635"/>
            <a:ext cx="140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Environment</a:t>
            </a:r>
            <a:endParaRPr lang="en-US" sz="1600" dirty="0">
              <a:solidFill>
                <a:srgbClr val="8DE5A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DE084A-8EEA-498A-98E8-EEB38DC818B8}"/>
              </a:ext>
            </a:extLst>
          </p:cNvPr>
          <p:cNvGrpSpPr/>
          <p:nvPr/>
        </p:nvGrpSpPr>
        <p:grpSpPr>
          <a:xfrm>
            <a:off x="2028498" y="4337464"/>
            <a:ext cx="870450" cy="514914"/>
            <a:chOff x="2028498" y="4337464"/>
            <a:chExt cx="870450" cy="51491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D38ECD-4845-E067-D10E-460E1AE2F2E9}"/>
                </a:ext>
              </a:extLst>
            </p:cNvPr>
            <p:cNvCxnSpPr/>
            <p:nvPr/>
          </p:nvCxnSpPr>
          <p:spPr>
            <a:xfrm>
              <a:off x="2028498" y="4435366"/>
              <a:ext cx="870450" cy="41701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F158F17-05B7-E2F5-0E71-AB244B8DD4AE}"/>
                </a:ext>
              </a:extLst>
            </p:cNvPr>
            <p:cNvSpPr txBox="1"/>
            <p:nvPr/>
          </p:nvSpPr>
          <p:spPr>
            <a:xfrm>
              <a:off x="2293651" y="4337464"/>
              <a:ext cx="391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?</a:t>
              </a:r>
              <a:endParaRPr lang="en-US" sz="1600" dirty="0">
                <a:solidFill>
                  <a:srgbClr val="8DE5A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44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45EE242-4F05-5022-3763-DAA10014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973" y="1926435"/>
            <a:ext cx="264687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Thwaites Glacier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Antarctica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0A3-C802-6539-5211-A6C763D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4" y="800872"/>
            <a:ext cx="8096250" cy="5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0F5E124-B7B4-C4AC-04D9-68234AA8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40" y="6578887"/>
            <a:ext cx="35862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Larter (2022), Geophysical Research Letters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50252A-F49E-86E0-8681-9148A86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Ocean-Terminating Glaciers are Data-Rich, but Hazardous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085C-0707-6607-4470-61C3A998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98AEBA-839D-E3A4-113C-EB02D31FED5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9D9CCF-8C49-4634-FD4A-A67E43C7728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A0FCAA-2563-CB84-1B33-595CE819984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142254-D95C-1D21-9380-8D54F72E2BC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D351F5-998A-9831-5ECB-CF4DDC0E7C0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A7EF6C-1681-12EA-90F4-7FA63E0A3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D1C45F-4B90-3897-77BF-33B04E37D3B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game&#10;&#10;AI-generated content may be incorrect.">
            <a:extLst>
              <a:ext uri="{FF2B5EF4-FFF2-40B4-BE49-F238E27FC236}">
                <a16:creationId xmlns:a16="http://schemas.microsoft.com/office/drawing/2014/main" id="{3EDC89D0-C441-AD6A-A4D9-522E8949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970585"/>
            <a:ext cx="4756826" cy="4756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82B70-5CB9-FDD1-CF3F-62DAD1EF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3C0-36B8-F10F-402F-655E855C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838" y="1291663"/>
            <a:ext cx="6751488" cy="45378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Custom </a:t>
            </a:r>
            <a:r>
              <a:rPr lang="en-US" b="1" dirty="0"/>
              <a:t>Vectorized Multi-Agent Simulator </a:t>
            </a:r>
            <a:r>
              <a:rPr lang="en-US" dirty="0"/>
              <a:t>(VMAS)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(Bettini et al. 2022)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Static </a:t>
            </a:r>
            <a:r>
              <a:rPr lang="en-US" sz="2400" b="1" dirty="0"/>
              <a:t>Mothership</a:t>
            </a:r>
            <a:r>
              <a:rPr lang="en-US" sz="2400" dirty="0"/>
              <a:t> position (</a:t>
            </a:r>
            <a:r>
              <a:rPr lang="en-US" sz="2400" dirty="0">
                <a:solidFill>
                  <a:srgbClr val="40BF40"/>
                </a:solidFill>
              </a:rPr>
              <a:t>green</a:t>
            </a:r>
            <a:r>
              <a:rPr lang="en-US" sz="2400" dirty="0"/>
              <a:t> dot)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Four </a:t>
            </a:r>
            <a:r>
              <a:rPr lang="en-US" sz="2400" b="1" dirty="0"/>
              <a:t>agents</a:t>
            </a:r>
            <a:r>
              <a:rPr lang="en-US" sz="2400" dirty="0"/>
              <a:t>, capable of: discovering regions, completing tasks, and relaying comms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Plan waypoints visualized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Comms connections visualized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Random </a:t>
            </a:r>
            <a:r>
              <a:rPr lang="en-US" sz="2400" b="1" dirty="0"/>
              <a:t>obstacles</a:t>
            </a:r>
            <a:r>
              <a:rPr lang="en-US" sz="2400" dirty="0"/>
              <a:t> (black dots)</a:t>
            </a:r>
            <a:endParaRPr lang="en-US" sz="2400" b="1" dirty="0"/>
          </a:p>
          <a:p>
            <a:pPr>
              <a:spcAft>
                <a:spcPts val="1200"/>
              </a:spcAft>
            </a:pPr>
            <a:r>
              <a:rPr lang="en-US" sz="2400" b="1" dirty="0"/>
              <a:t>Explored </a:t>
            </a:r>
            <a:r>
              <a:rPr lang="en-US" sz="2400" dirty="0"/>
              <a:t>regions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</a:t>
            </a:r>
            <a:r>
              <a:rPr lang="en-US" sz="2400" dirty="0"/>
              <a:t> tiles) are candidates for </a:t>
            </a:r>
            <a:r>
              <a:rPr lang="en-US" sz="2400" b="1" dirty="0"/>
              <a:t>task</a:t>
            </a:r>
            <a:r>
              <a:rPr lang="en-US" sz="2400" dirty="0"/>
              <a:t> spawns (</a:t>
            </a:r>
            <a:r>
              <a:rPr lang="en-US" sz="2400" dirty="0">
                <a:solidFill>
                  <a:srgbClr val="7030A0"/>
                </a:solidFill>
              </a:rPr>
              <a:t>colorful</a:t>
            </a:r>
            <a:r>
              <a:rPr lang="en-US" sz="2400" dirty="0"/>
              <a:t> dots)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5D2A-9B88-B778-3434-7E50BC3C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134326-6D82-80E5-89A7-B334692269D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7D0819-F06F-E915-5490-E773F20191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467E19-52C2-463F-F0CC-63657B1C947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9DB066-4E00-EED7-FDD9-BEF954F5AA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71EAB-E509-D43D-A801-CA34CC031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77548-613D-A343-6F20-7C4097A481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6598FA-D293-B931-2D53-7E537B16397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3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2F4B-8FD2-D146-54B4-908B2F87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9915-4550-0A8F-D347-EF6B4851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Passenger 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A4105-285A-B928-C3F7-5741E3AA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603B9-5B53-1282-2371-5ED22F3548B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EB7698-0864-7B8C-DC64-6D0663AFDDF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16C747-81D6-EE85-FB13-C94739499DE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B096F4-9343-C71C-DB1F-7D93C801D75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159D92-9273-FB2A-FC88-24263255EA3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CBDDDA-DBB7-5DAE-47DC-A157F740FBB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6E7AA4A-D894-32BE-50DB-24C8B9261FC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/>
              <p:nvPr/>
            </p:nvSpPr>
            <p:spPr>
              <a:xfrm>
                <a:off x="453331" y="1206090"/>
                <a:ext cx="6360891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i="1" dirty="0"/>
                  <a:t>Given a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i="1" dirty="0"/>
                  <a:t> to analyze, functions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i="1" dirty="0"/>
                  <a:t> return values of distances to: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incomplete </a:t>
                </a:r>
                <a:r>
                  <a:rPr lang="en-US" sz="2400" b="1" dirty="0"/>
                  <a:t>task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</a:t>
                </a:r>
                <a:r>
                  <a:rPr lang="en-US" sz="2400" b="1" dirty="0"/>
                  <a:t>agent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exploration </a:t>
                </a:r>
                <a:r>
                  <a:rPr lang="en-US" sz="2400" b="1" dirty="0"/>
                  <a:t>frontier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Nearest</a:t>
                </a:r>
                <a:r>
                  <a:rPr lang="en-US" sz="2400" dirty="0"/>
                  <a:t> communication </a:t>
                </a:r>
                <a:r>
                  <a:rPr lang="en-US" sz="2400" b="1" dirty="0"/>
                  <a:t>relay</a:t>
                </a:r>
                <a:r>
                  <a:rPr lang="en-US" sz="2400" dirty="0"/>
                  <a:t> midpoint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Neediest</a:t>
                </a:r>
                <a:r>
                  <a:rPr lang="en-US" sz="2400" dirty="0"/>
                  <a:t> communication </a:t>
                </a:r>
                <a:r>
                  <a:rPr lang="en-US" sz="2400" b="1" dirty="0"/>
                  <a:t>relay</a:t>
                </a:r>
                <a:r>
                  <a:rPr lang="en-US" sz="2400" dirty="0"/>
                  <a:t> midpoint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Mothership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31" y="1206090"/>
                <a:ext cx="6360891" cy="3970318"/>
              </a:xfrm>
              <a:prstGeom prst="rect">
                <a:avLst/>
              </a:prstGeom>
              <a:blipFill>
                <a:blip r:embed="rId2"/>
                <a:stretch>
                  <a:fillRect l="-1437" t="-1229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04B6A-FDAB-C8A1-537A-2FB558B24FFA}"/>
              </a:ext>
            </a:extLst>
          </p:cNvPr>
          <p:cNvGrpSpPr/>
          <p:nvPr/>
        </p:nvGrpSpPr>
        <p:grpSpPr>
          <a:xfrm>
            <a:off x="6880004" y="2176600"/>
            <a:ext cx="4565824" cy="2029297"/>
            <a:chOff x="7021671" y="1429966"/>
            <a:chExt cx="4565824" cy="2029297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2DC0DD0-A990-3626-DDA2-5C2913ACA22B}"/>
                </a:ext>
              </a:extLst>
            </p:cNvPr>
            <p:cNvSpPr/>
            <p:nvPr/>
          </p:nvSpPr>
          <p:spPr>
            <a:xfrm rot="10800000">
              <a:off x="9073955" y="1843148"/>
              <a:ext cx="445786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/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solidFill>
                  <a:srgbClr val="FF635B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Candidate Objective Functions (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blipFill>
                  <a:blip r:embed="rId3"/>
                  <a:stretch>
                    <a:fillRect b="-4795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695CD5-EB5B-B494-D03F-735F266AE757}"/>
                </a:ext>
              </a:extLst>
            </p:cNvPr>
            <p:cNvGrpSpPr/>
            <p:nvPr/>
          </p:nvGrpSpPr>
          <p:grpSpPr>
            <a:xfrm>
              <a:off x="7021671" y="1429966"/>
              <a:ext cx="1902935" cy="1106493"/>
              <a:chOff x="6709437" y="3756199"/>
              <a:chExt cx="1902935" cy="110649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312CF0-BB84-0683-4E66-618BAE0EE05A}"/>
                  </a:ext>
                </a:extLst>
              </p:cNvPr>
              <p:cNvSpPr/>
              <p:nvPr/>
            </p:nvSpPr>
            <p:spPr>
              <a:xfrm>
                <a:off x="6879265" y="3756199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2910C0-4C6D-AA66-E6DD-EB8FA443A724}"/>
                  </a:ext>
                </a:extLst>
              </p:cNvPr>
              <p:cNvSpPr/>
              <p:nvPr/>
            </p:nvSpPr>
            <p:spPr>
              <a:xfrm>
                <a:off x="6794351" y="3842972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B8E41-1FC8-AF13-987B-B7E62BEBA4C0}"/>
                  </a:ext>
                </a:extLst>
              </p:cNvPr>
              <p:cNvSpPr/>
              <p:nvPr/>
            </p:nvSpPr>
            <p:spPr>
              <a:xfrm>
                <a:off x="6709437" y="3919112"/>
                <a:ext cx="1733107" cy="943580"/>
              </a:xfrm>
              <a:prstGeom prst="rect">
                <a:avLst/>
              </a:prstGeom>
              <a:solidFill>
                <a:srgbClr val="FF635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Decentralized Planners</a:t>
                </a:r>
              </a:p>
            </p:txBody>
          </p:sp>
        </p:grpSp>
        <p:sp>
          <p:nvSpPr>
            <p:cNvPr id="25" name="Callout: Line 24">
              <a:extLst>
                <a:ext uri="{FF2B5EF4-FFF2-40B4-BE49-F238E27FC236}">
                  <a16:creationId xmlns:a16="http://schemas.microsoft.com/office/drawing/2014/main" id="{2EC46386-4D43-6BDD-1C48-C151B2F87B6C}"/>
                </a:ext>
              </a:extLst>
            </p:cNvPr>
            <p:cNvSpPr/>
            <p:nvPr/>
          </p:nvSpPr>
          <p:spPr>
            <a:xfrm>
              <a:off x="7794767" y="2936716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0F1304-E58C-1AE1-D078-95B99A257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88" r="1289"/>
            <a:stretch>
              <a:fillRect/>
            </a:stretch>
          </p:blipFill>
          <p:spPr>
            <a:xfrm>
              <a:off x="8316670" y="3028066"/>
              <a:ext cx="873339" cy="3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4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55EB-DAD0-3F04-100B-959C8C1B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73B762D-0FF4-F124-71EB-815E5B45395C}"/>
              </a:ext>
            </a:extLst>
          </p:cNvPr>
          <p:cNvSpPr txBox="1"/>
          <p:nvPr/>
        </p:nvSpPr>
        <p:spPr>
          <a:xfrm>
            <a:off x="5103642" y="3220759"/>
            <a:ext cx="67572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Specialization vectors for team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Rewards</a:t>
            </a:r>
            <a:r>
              <a:rPr lang="en-US" sz="2000" dirty="0"/>
              <a:t>: Value accumulated from </a:t>
            </a:r>
            <a:r>
              <a:rPr lang="en-US" sz="2000" i="1" dirty="0"/>
              <a:t>M</a:t>
            </a:r>
            <a:r>
              <a:rPr lang="en-US" sz="2000" dirty="0"/>
              <a:t> tasks over a </a:t>
            </a:r>
            <a:r>
              <a:rPr lang="en-US" sz="2000" i="1" dirty="0"/>
              <a:t>K</a:t>
            </a:r>
            <a:r>
              <a:rPr lang="en-US" sz="2000" dirty="0"/>
              <a:t>-step action rollout, given team config </a:t>
            </a:r>
            <a:r>
              <a:rPr lang="en-US" sz="2000" b="1" dirty="0"/>
              <a:t>C </a:t>
            </a:r>
            <a:r>
              <a:rPr lang="en-US" sz="2000" dirty="0"/>
              <a:t>at each step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Actions occur over K-step scale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D4CB92-4A86-F69A-2028-C5942A35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1" y="4756325"/>
            <a:ext cx="2123439" cy="729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AA264-D37F-CA86-ABD2-B82A99B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Coordination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7A88-5DF0-8DD7-50E0-A873C17A9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2324910"/>
            <a:ext cx="4394524" cy="1931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Proximal Policy Optimization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(Schulman et al. 2017)</a:t>
            </a:r>
          </a:p>
          <a:p>
            <a:r>
              <a:rPr lang="en-US" sz="2400" dirty="0"/>
              <a:t>Actor-Critic RL method</a:t>
            </a:r>
          </a:p>
          <a:p>
            <a:r>
              <a:rPr lang="en-US" sz="2400" dirty="0"/>
              <a:t>Stable gradient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2A89-F7F8-DA68-D815-3E82BD41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38E3F8-7B0B-92E1-76C6-1B9A10D6830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7BBC97-AF7D-EAAB-B097-7EA70EB1C9F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813E3C-01E0-E0B1-5A09-F24ECC7EE55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2607AB-1329-3C27-7DAF-A2EE25C1639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0A95-F61A-939F-47A9-CF23B923500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1626E6-E440-EBF0-A804-E7CD8EFB214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B82E21-43B9-80B4-E905-DB990704D9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10E88518-D8BD-90D5-410C-0F87B7914EC6}"/>
              </a:ext>
            </a:extLst>
          </p:cNvPr>
          <p:cNvSpPr/>
          <p:nvPr/>
        </p:nvSpPr>
        <p:spPr>
          <a:xfrm>
            <a:off x="4366802" y="1152224"/>
            <a:ext cx="705310" cy="4141135"/>
          </a:xfrm>
          <a:prstGeom prst="leftBrace">
            <a:avLst>
              <a:gd name="adj1" fmla="val 54911"/>
              <a:gd name="adj2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7AA26F3A-6396-2950-0430-DA14CCB8F1FD}"/>
              </a:ext>
            </a:extLst>
          </p:cNvPr>
          <p:cNvSpPr/>
          <p:nvPr/>
        </p:nvSpPr>
        <p:spPr>
          <a:xfrm>
            <a:off x="6356682" y="5733248"/>
            <a:ext cx="3400161" cy="585043"/>
          </a:xfrm>
          <a:prstGeom prst="borderCallout1">
            <a:avLst>
              <a:gd name="adj1" fmla="val -17800"/>
              <a:gd name="adj2" fmla="val 32281"/>
              <a:gd name="adj3" fmla="val -78112"/>
              <a:gd name="adj4" fmla="val 3074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Value of task </a:t>
            </a:r>
            <a:r>
              <a:rPr lang="en-US" sz="1400" i="1" dirty="0" err="1">
                <a:solidFill>
                  <a:schemeClr val="tx1"/>
                </a:solidFill>
              </a:rPr>
              <a:t>i</a:t>
            </a:r>
            <a:r>
              <a:rPr lang="en-US" sz="1400" i="1" dirty="0">
                <a:solidFill>
                  <a:schemeClr val="tx1"/>
                </a:solidFill>
              </a:rPr>
              <a:t>, </a:t>
            </a:r>
            <a:r>
              <a:rPr lang="en-US" sz="1400" dirty="0">
                <a:solidFill>
                  <a:schemeClr val="tx1"/>
                </a:solidFill>
              </a:rPr>
              <a:t>computed from team configuration – reduces with comms dist.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54833-B319-2F2A-B120-B2B82807685B}"/>
              </a:ext>
            </a:extLst>
          </p:cNvPr>
          <p:cNvSpPr txBox="1"/>
          <p:nvPr/>
        </p:nvSpPr>
        <p:spPr>
          <a:xfrm>
            <a:off x="5539354" y="2406871"/>
            <a:ext cx="5717628" cy="64633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{</a:t>
            </a:r>
            <a:r>
              <a:rPr lang="en-US" i="1" dirty="0" err="1"/>
              <a:t>obs_x</a:t>
            </a:r>
            <a:r>
              <a:rPr lang="en-US" i="1" dirty="0"/>
              <a:t>, </a:t>
            </a:r>
            <a:r>
              <a:rPr lang="en-US" i="1" dirty="0" err="1"/>
              <a:t>obs_y</a:t>
            </a:r>
            <a:r>
              <a:rPr lang="en-US" i="1" dirty="0"/>
              <a:t>, num agents, num tasks, num obstacles, num frontiers, Mothership}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3A762-06B0-3B37-1FC3-CE4AEA62DFBF}"/>
              </a:ext>
            </a:extLst>
          </p:cNvPr>
          <p:cNvSpPr txBox="1"/>
          <p:nvPr/>
        </p:nvSpPr>
        <p:spPr>
          <a:xfrm>
            <a:off x="5103642" y="1152224"/>
            <a:ext cx="67572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400" b="1" dirty="0"/>
              <a:t>M</a:t>
            </a:r>
            <a:r>
              <a:rPr lang="en-US" sz="2400" dirty="0"/>
              <a:t>arkov </a:t>
            </a:r>
            <a:r>
              <a:rPr lang="en-US" sz="2400" b="1" dirty="0"/>
              <a:t>D</a:t>
            </a:r>
            <a:r>
              <a:rPr lang="en-US" sz="2400" dirty="0"/>
              <a:t>ecision </a:t>
            </a:r>
            <a:r>
              <a:rPr lang="en-US" sz="2400" b="1" dirty="0"/>
              <a:t>P</a:t>
            </a:r>
            <a:r>
              <a:rPr lang="en-US" sz="2400" dirty="0"/>
              <a:t>rocess Formulation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States</a:t>
            </a:r>
            <a:r>
              <a:rPr lang="en-US" sz="2000" dirty="0"/>
              <a:t>: Observation packets aggregated at Mothership over rollout</a:t>
            </a:r>
          </a:p>
        </p:txBody>
      </p:sp>
    </p:spTree>
    <p:extLst>
      <p:ext uri="{BB962C8B-B14F-4D97-AF65-F5344CB8AC3E}">
        <p14:creationId xmlns:p14="http://schemas.microsoft.com/office/powerpoint/2010/main" val="16986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  <p:bldP spid="12" grpId="0" animBg="1"/>
      <p:bldP spid="16" grpId="0" animBg="1"/>
      <p:bldP spid="14" grpId="0" animBg="1"/>
      <p:bldP spid="17" grpId="0" uiExpand="1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5A96-B1F4-0AA7-6836-672BF336A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12F0-5E64-4820-914E-0182C93E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4CBCC-7ABA-F635-E1B3-85F439BA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CDB25-6C80-98D6-5C00-EBD065D4CDD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9E37FE-FE54-1780-24F8-86CA699B5F33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4E585A-B5D6-C1FF-ED26-825817A185C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6D8153-F3C8-E83D-8AE7-3965EC2E9B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24542-9934-71CB-B0CF-4BAFE6AB860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95320B-4685-1BBD-0DB2-5AF330875D9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F9B137-6DEE-2A72-4882-83F6871D5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0CBAB-51FC-6A01-097F-D443C60324B6}"/>
              </a:ext>
            </a:extLst>
          </p:cNvPr>
          <p:cNvGrpSpPr/>
          <p:nvPr/>
        </p:nvGrpSpPr>
        <p:grpSpPr>
          <a:xfrm>
            <a:off x="681388" y="2145525"/>
            <a:ext cx="10863512" cy="2752235"/>
            <a:chOff x="1975582" y="808088"/>
            <a:chExt cx="7894987" cy="2000169"/>
          </a:xfrm>
        </p:grpSpPr>
        <p:pic>
          <p:nvPicPr>
            <p:cNvPr id="15" name="Picture 14" descr="A white background with black and white clouds&#10;&#10;AI-generated content may be incorrect.">
              <a:extLst>
                <a:ext uri="{FF2B5EF4-FFF2-40B4-BE49-F238E27FC236}">
                  <a16:creationId xmlns:a16="http://schemas.microsoft.com/office/drawing/2014/main" id="{FBBE48E4-BDB1-23DA-D3C2-02FA5ED5C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400" y="808088"/>
              <a:ext cx="2000169" cy="200016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B4C417-9DF9-3464-C70F-43D709A8DD4B}"/>
                </a:ext>
              </a:extLst>
            </p:cNvPr>
            <p:cNvSpPr txBox="1"/>
            <p:nvPr/>
          </p:nvSpPr>
          <p:spPr>
            <a:xfrm rot="16200000">
              <a:off x="1540718" y="1592439"/>
              <a:ext cx="1138137" cy="26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pic>
          <p:nvPicPr>
            <p:cNvPr id="16" name="Picture 15" descr="A graph of different colored squares&#10;&#10;AI-generated content may be incorrect.">
              <a:extLst>
                <a:ext uri="{FF2B5EF4-FFF2-40B4-BE49-F238E27FC236}">
                  <a16:creationId xmlns:a16="http://schemas.microsoft.com/office/drawing/2014/main" id="{58BE9DBD-A7A6-3FC3-0F32-7A8DFA62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9"/>
            <a:stretch>
              <a:fillRect/>
            </a:stretch>
          </p:blipFill>
          <p:spPr>
            <a:xfrm>
              <a:off x="2421977" y="1020598"/>
              <a:ext cx="5616113" cy="1575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24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ABBEA-FD3D-D7C3-F864-96C92F57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288453-A97F-5D12-2615-ECDB423E53EC}"/>
              </a:ext>
            </a:extLst>
          </p:cNvPr>
          <p:cNvGrpSpPr/>
          <p:nvPr/>
        </p:nvGrpSpPr>
        <p:grpSpPr>
          <a:xfrm>
            <a:off x="2551670" y="711369"/>
            <a:ext cx="6975690" cy="1756045"/>
            <a:chOff x="1925121" y="808088"/>
            <a:chExt cx="7945448" cy="2000169"/>
          </a:xfrm>
        </p:grpSpPr>
        <p:pic>
          <p:nvPicPr>
            <p:cNvPr id="14" name="Picture 13" descr="A white background with black and white clouds&#10;&#10;AI-generated content may be incorrect.">
              <a:extLst>
                <a:ext uri="{FF2B5EF4-FFF2-40B4-BE49-F238E27FC236}">
                  <a16:creationId xmlns:a16="http://schemas.microsoft.com/office/drawing/2014/main" id="{2213702B-FAE5-2F35-97FF-06AD0168C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400" y="808088"/>
              <a:ext cx="2000169" cy="200016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5BBCE0-96BD-54B7-6D3F-CD12DA900E9E}"/>
                </a:ext>
              </a:extLst>
            </p:cNvPr>
            <p:cNvSpPr txBox="1"/>
            <p:nvPr/>
          </p:nvSpPr>
          <p:spPr>
            <a:xfrm rot="16200000">
              <a:off x="154071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pic>
          <p:nvPicPr>
            <p:cNvPr id="19" name="Picture 18" descr="A graph of different colored squares&#10;&#10;AI-generated content may be incorrect.">
              <a:extLst>
                <a:ext uri="{FF2B5EF4-FFF2-40B4-BE49-F238E27FC236}">
                  <a16:creationId xmlns:a16="http://schemas.microsoft.com/office/drawing/2014/main" id="{3613D70A-0017-3101-39C1-F2C1D0056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9"/>
            <a:stretch>
              <a:fillRect/>
            </a:stretch>
          </p:blipFill>
          <p:spPr>
            <a:xfrm>
              <a:off x="2421977" y="1020598"/>
              <a:ext cx="5616113" cy="157514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C977DE-8DEC-B2FC-B895-94E5FBAF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300BE-556A-AF70-6F0C-33742F1C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020E3A-D1F7-0ECC-9AA5-782CB86EACC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3C61BF-737A-4665-E504-1B8AF36F3F5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1F9EF3-E462-6D7A-A8E9-DD6DE164EDA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E90D19-AE54-B8B1-3C68-1BD7CF9408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475451-D8CD-8503-45C9-768F86CC0C5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1D81FEC-3FEE-1DEB-AF33-24B9F34D279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9CD1AF-DE97-B138-A9EF-62AF2A62085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52B605-09CD-A90F-5501-3A0E03CF1C32}"/>
              </a:ext>
            </a:extLst>
          </p:cNvPr>
          <p:cNvGrpSpPr/>
          <p:nvPr/>
        </p:nvGrpSpPr>
        <p:grpSpPr>
          <a:xfrm>
            <a:off x="632141" y="2528510"/>
            <a:ext cx="10927717" cy="2752235"/>
            <a:chOff x="1925120" y="2560184"/>
            <a:chExt cx="7941648" cy="2000169"/>
          </a:xfrm>
        </p:grpSpPr>
        <p:pic>
          <p:nvPicPr>
            <p:cNvPr id="25" name="Picture 24" descr="A screenshot of a game&#10;&#10;AI-generated content may be incorrect.">
              <a:extLst>
                <a:ext uri="{FF2B5EF4-FFF2-40B4-BE49-F238E27FC236}">
                  <a16:creationId xmlns:a16="http://schemas.microsoft.com/office/drawing/2014/main" id="{1EE4C643-BF49-897F-376E-3229A39E7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599" y="2560184"/>
              <a:ext cx="2000169" cy="200016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54D2C9-567B-442F-549E-327F9D068389}"/>
                </a:ext>
              </a:extLst>
            </p:cNvPr>
            <p:cNvSpPr txBox="1"/>
            <p:nvPr/>
          </p:nvSpPr>
          <p:spPr>
            <a:xfrm rot="16200000">
              <a:off x="154071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  <p:pic>
          <p:nvPicPr>
            <p:cNvPr id="32" name="Picture 31" descr="A graph of a passenger and passenger&#10;&#10;AI-generated content may be incorrect.">
              <a:extLst>
                <a:ext uri="{FF2B5EF4-FFF2-40B4-BE49-F238E27FC236}">
                  <a16:creationId xmlns:a16="http://schemas.microsoft.com/office/drawing/2014/main" id="{480A37E8-7A2B-F451-A18B-0C92B1706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9"/>
            <a:stretch>
              <a:fillRect/>
            </a:stretch>
          </p:blipFill>
          <p:spPr>
            <a:xfrm>
              <a:off x="2421977" y="2771468"/>
              <a:ext cx="5616113" cy="1575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745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0A380-DBB6-D4AC-6E4D-844EF111F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76EB-F41F-3054-070E-6A3D25AE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77FDF-6FA1-A731-D24A-CA5584DF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E59757-13FB-4EBC-FB88-8266495B4B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BF5914-6703-4C7B-38E2-C9AEB8BFDD9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308293C-8C71-D344-3FC9-6AFC05E519E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87C148-0FFC-0895-56BF-633B5966B0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0EB85A-62CE-8981-946B-DE411C8FEED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181E665-ACEF-663A-6F2E-19D6218C4B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DC3A31-29FB-2580-E08E-7C8F1E7B4DF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43E26-B98C-EECB-C713-65CCA116B10E}"/>
              </a:ext>
            </a:extLst>
          </p:cNvPr>
          <p:cNvGrpSpPr/>
          <p:nvPr/>
        </p:nvGrpSpPr>
        <p:grpSpPr>
          <a:xfrm>
            <a:off x="2608154" y="2221775"/>
            <a:ext cx="6975691" cy="1756885"/>
            <a:chOff x="1925120" y="2560184"/>
            <a:chExt cx="7941648" cy="2000169"/>
          </a:xfrm>
        </p:grpSpPr>
        <p:pic>
          <p:nvPicPr>
            <p:cNvPr id="16" name="Picture 15" descr="A screenshot of a game&#10;&#10;AI-generated content may be incorrect.">
              <a:extLst>
                <a:ext uri="{FF2B5EF4-FFF2-40B4-BE49-F238E27FC236}">
                  <a16:creationId xmlns:a16="http://schemas.microsoft.com/office/drawing/2014/main" id="{A52964BB-E3C1-E5AA-7F69-4A326C4FE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599" y="2560184"/>
              <a:ext cx="2000169" cy="200016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78C98F-7405-6A22-E5B2-2AD8D0DF8622}"/>
                </a:ext>
              </a:extLst>
            </p:cNvPr>
            <p:cNvSpPr txBox="1"/>
            <p:nvPr/>
          </p:nvSpPr>
          <p:spPr>
            <a:xfrm rot="16200000">
              <a:off x="154071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  <p:pic>
          <p:nvPicPr>
            <p:cNvPr id="22" name="Picture 21" descr="A graph of a passenger and passenger&#10;&#10;AI-generated content may be incorrect.">
              <a:extLst>
                <a:ext uri="{FF2B5EF4-FFF2-40B4-BE49-F238E27FC236}">
                  <a16:creationId xmlns:a16="http://schemas.microsoft.com/office/drawing/2014/main" id="{5273C926-A82E-5BB9-8F03-CDB8E96D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9"/>
            <a:stretch>
              <a:fillRect/>
            </a:stretch>
          </p:blipFill>
          <p:spPr>
            <a:xfrm>
              <a:off x="2421977" y="2771468"/>
              <a:ext cx="5616113" cy="157514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182A0A-96DD-4EE3-4535-4C4B0A2B8662}"/>
              </a:ext>
            </a:extLst>
          </p:cNvPr>
          <p:cNvGrpSpPr/>
          <p:nvPr/>
        </p:nvGrpSpPr>
        <p:grpSpPr>
          <a:xfrm>
            <a:off x="632141" y="3540963"/>
            <a:ext cx="10927717" cy="2497141"/>
            <a:chOff x="1925120" y="4311729"/>
            <a:chExt cx="7941648" cy="1814781"/>
          </a:xfrm>
        </p:grpSpPr>
        <p:pic>
          <p:nvPicPr>
            <p:cNvPr id="34" name="Picture 33" descr="A screenshot of a game&#10;&#10;AI-generated content may be incorrect.">
              <a:extLst>
                <a:ext uri="{FF2B5EF4-FFF2-40B4-BE49-F238E27FC236}">
                  <a16:creationId xmlns:a16="http://schemas.microsoft.com/office/drawing/2014/main" id="{D218BFE5-6FA5-CC1F-B7CA-BC35585AD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69"/>
            <a:stretch>
              <a:fillRect/>
            </a:stretch>
          </p:blipFill>
          <p:spPr>
            <a:xfrm>
              <a:off x="7866599" y="4311729"/>
              <a:ext cx="2000169" cy="181478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AF698AF-844C-11E7-930B-345083A1034B}"/>
                </a:ext>
              </a:extLst>
            </p:cNvPr>
            <p:cNvSpPr txBox="1"/>
            <p:nvPr/>
          </p:nvSpPr>
          <p:spPr>
            <a:xfrm rot="16200000">
              <a:off x="1540717" y="5127145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3</a:t>
              </a:r>
            </a:p>
          </p:txBody>
        </p:sp>
        <p:pic>
          <p:nvPicPr>
            <p:cNvPr id="36" name="Picture 35" descr="A graph of a passenger and passenger&#10;&#10;AI-generated content may be incorrect.">
              <a:extLst>
                <a:ext uri="{FF2B5EF4-FFF2-40B4-BE49-F238E27FC236}">
                  <a16:creationId xmlns:a16="http://schemas.microsoft.com/office/drawing/2014/main" id="{446325D5-1B49-74E7-EDD5-83260974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/>
            <a:stretch>
              <a:fillRect/>
            </a:stretch>
          </p:blipFill>
          <p:spPr>
            <a:xfrm>
              <a:off x="2421978" y="4497111"/>
              <a:ext cx="5616112" cy="16293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F55CC5-1015-7706-0CF6-BBB28136BBDB}"/>
              </a:ext>
            </a:extLst>
          </p:cNvPr>
          <p:cNvGrpSpPr/>
          <p:nvPr/>
        </p:nvGrpSpPr>
        <p:grpSpPr>
          <a:xfrm>
            <a:off x="2608155" y="709100"/>
            <a:ext cx="6975690" cy="1756045"/>
            <a:chOff x="1925121" y="808088"/>
            <a:chExt cx="7945448" cy="2000169"/>
          </a:xfrm>
        </p:grpSpPr>
        <p:pic>
          <p:nvPicPr>
            <p:cNvPr id="25" name="Picture 24" descr="A white background with black and white clouds&#10;&#10;AI-generated content may be incorrect.">
              <a:extLst>
                <a:ext uri="{FF2B5EF4-FFF2-40B4-BE49-F238E27FC236}">
                  <a16:creationId xmlns:a16="http://schemas.microsoft.com/office/drawing/2014/main" id="{248F18F9-ABC6-B83A-FF14-826660B7B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400" y="808088"/>
              <a:ext cx="2000169" cy="200016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BD099A-8ABA-B472-57B9-05568400A991}"/>
                </a:ext>
              </a:extLst>
            </p:cNvPr>
            <p:cNvSpPr txBox="1"/>
            <p:nvPr/>
          </p:nvSpPr>
          <p:spPr>
            <a:xfrm rot="16200000">
              <a:off x="154071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pic>
          <p:nvPicPr>
            <p:cNvPr id="27" name="Picture 26" descr="A graph of different colored squares&#10;&#10;AI-generated content may be incorrect.">
              <a:extLst>
                <a:ext uri="{FF2B5EF4-FFF2-40B4-BE49-F238E27FC236}">
                  <a16:creationId xmlns:a16="http://schemas.microsoft.com/office/drawing/2014/main" id="{295FBDD9-921A-3B69-7CD0-B90CBEB7F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9"/>
            <a:stretch>
              <a:fillRect/>
            </a:stretch>
          </p:blipFill>
          <p:spPr>
            <a:xfrm>
              <a:off x="2421977" y="1020598"/>
              <a:ext cx="5616113" cy="1575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060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875F-71EB-6E6C-9DFC-4545775A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1704-6512-7575-18B8-E9722E15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Against Hybrid-Decentralized &amp; Heuristics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BD5D-DA27-0C6A-FDA3-3694B30D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867E9F-504A-4440-984E-97473F4066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DC4819-8BC9-5E90-5966-27C7E9FBE3B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669FD8-F733-A90D-7A5B-D0BFB20FDE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215268-71E7-AE85-7CC8-3019B7073041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2AE1CD-B2EA-D79C-B486-2659DED65D7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670DB9-F081-1351-521B-739F1A2E2B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E4320B-8AA3-AE48-1C9D-F4F6D714397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371198-032E-0216-33D2-B539DCCD16D2}"/>
              </a:ext>
            </a:extLst>
          </p:cNvPr>
          <p:cNvSpPr txBox="1"/>
          <p:nvPr/>
        </p:nvSpPr>
        <p:spPr>
          <a:xfrm>
            <a:off x="292633" y="1272581"/>
            <a:ext cx="33601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adaptation for comms-related team coordination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Comparisons: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HybridDec</a:t>
            </a:r>
            <a:r>
              <a:rPr lang="en-US" dirty="0"/>
              <a:t>: Hybrid-Decentralized SMOP solver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Tasks Only</a:t>
            </a:r>
            <a:r>
              <a:rPr lang="en-US" dirty="0"/>
              <a:t>: Passengers use only tasks objective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Tasks+Comms</a:t>
            </a:r>
            <a:r>
              <a:rPr lang="en-US" dirty="0"/>
              <a:t>: Passengers split - half of team supports comms, half completes tasks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MCAPS </a:t>
            </a:r>
            <a:r>
              <a:rPr lang="en-US" dirty="0"/>
              <a:t>(Ours)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D4F02-BA80-7C67-396B-BF6A8B45019E}"/>
              </a:ext>
            </a:extLst>
          </p:cNvPr>
          <p:cNvSpPr txBox="1"/>
          <p:nvPr/>
        </p:nvSpPr>
        <p:spPr>
          <a:xfrm>
            <a:off x="5272018" y="4901267"/>
            <a:ext cx="515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 and SEM of task value communicated to Mothership over multiple randomized episodes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67D5C2-5D68-F511-74B6-DA99C463F251}"/>
              </a:ext>
            </a:extLst>
          </p:cNvPr>
          <p:cNvGrpSpPr/>
          <p:nvPr/>
        </p:nvGrpSpPr>
        <p:grpSpPr>
          <a:xfrm>
            <a:off x="3510456" y="1500222"/>
            <a:ext cx="4340956" cy="3267147"/>
            <a:chOff x="3514347" y="1500222"/>
            <a:chExt cx="4368595" cy="3287949"/>
          </a:xfrm>
        </p:grpSpPr>
        <p:pic>
          <p:nvPicPr>
            <p:cNvPr id="22" name="Picture 21" descr="A graph of short-range task comparison&#10;&#10;AI-generated content may be incorrect.">
              <a:extLst>
                <a:ext uri="{FF2B5EF4-FFF2-40B4-BE49-F238E27FC236}">
                  <a16:creationId xmlns:a16="http://schemas.microsoft.com/office/drawing/2014/main" id="{7DEE97D7-C405-09A2-7849-1E2B956AE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007" y="1500222"/>
              <a:ext cx="4109935" cy="32879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EB19D1-4CE2-EA4B-F622-2B6A61A0F873}"/>
                </a:ext>
              </a:extLst>
            </p:cNvPr>
            <p:cNvSpPr txBox="1"/>
            <p:nvPr/>
          </p:nvSpPr>
          <p:spPr>
            <a:xfrm rot="16200000">
              <a:off x="2573142" y="2882586"/>
              <a:ext cx="24056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Mean Task Value Returned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(Higher is better)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199A008-6C3A-3323-8F24-2AF07CA28378}"/>
                </a:ext>
              </a:extLst>
            </p:cNvPr>
            <p:cNvCxnSpPr/>
            <p:nvPr/>
          </p:nvCxnSpPr>
          <p:spPr>
            <a:xfrm flipV="1">
              <a:off x="4017455" y="1803570"/>
              <a:ext cx="0" cy="281600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07506A-2BAC-65EF-8F2D-6E45FAA8C33E}"/>
              </a:ext>
            </a:extLst>
          </p:cNvPr>
          <p:cNvGrpSpPr/>
          <p:nvPr/>
        </p:nvGrpSpPr>
        <p:grpSpPr>
          <a:xfrm>
            <a:off x="7753877" y="1500222"/>
            <a:ext cx="4343889" cy="3267147"/>
            <a:chOff x="7699514" y="1500222"/>
            <a:chExt cx="4371546" cy="328794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2DF765-161C-D4E6-45B2-2CB148537214}"/>
                </a:ext>
              </a:extLst>
            </p:cNvPr>
            <p:cNvGrpSpPr/>
            <p:nvPr/>
          </p:nvGrpSpPr>
          <p:grpSpPr>
            <a:xfrm>
              <a:off x="7699514" y="1500222"/>
              <a:ext cx="4371546" cy="3287949"/>
              <a:chOff x="7699514" y="1500222"/>
              <a:chExt cx="4371546" cy="3287949"/>
            </a:xfrm>
          </p:grpSpPr>
          <p:pic>
            <p:nvPicPr>
              <p:cNvPr id="20" name="Picture 19" descr="A graph of a long range task comparison&#10;&#10;AI-generated content may be incorrect.">
                <a:extLst>
                  <a:ext uri="{FF2B5EF4-FFF2-40B4-BE49-F238E27FC236}">
                    <a16:creationId xmlns:a16="http://schemas.microsoft.com/office/drawing/2014/main" id="{3F3DF83F-A1BC-ED81-EB2F-B63198F92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1124" y="1500222"/>
                <a:ext cx="4109936" cy="328794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46D89B-3EB9-F051-DD16-AB5C88EFD0AE}"/>
                  </a:ext>
                </a:extLst>
              </p:cNvPr>
              <p:cNvSpPr txBox="1"/>
              <p:nvPr/>
            </p:nvSpPr>
            <p:spPr>
              <a:xfrm rot="16200000">
                <a:off x="6758309" y="2882585"/>
                <a:ext cx="240563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Mean Task Value Returned</a:t>
                </a:r>
              </a:p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(Higher is better)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48A526F-3604-25E3-3489-457942760AC1}"/>
                </a:ext>
              </a:extLst>
            </p:cNvPr>
            <p:cNvCxnSpPr/>
            <p:nvPr/>
          </p:nvCxnSpPr>
          <p:spPr>
            <a:xfrm flipV="1">
              <a:off x="8202622" y="1803569"/>
              <a:ext cx="0" cy="281600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8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5BD3-8E41-3BB2-8AD5-700266A6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09BC-8783-45F5-4A96-4A6A2AB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8ADD-DC74-C473-C607-E980BCBC2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5267906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/>
              <a:t>MCAPS robust to variety of environment configurations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Coordination policy learned to balance environment exploration with task completion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high-performing results in short-range task setting, likely due to additional actions afforded over greedy heuristic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Achieved robust results in long-range task setting, but policy may have learned to emphasize close-range tasks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/>
              <a:t>Additional notes: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2400" dirty="0"/>
              <a:t>Certain specializations not always used “as intended” – coordination policy learned alternative uses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Actions defined over K steps addresses infrequent updates from Mothership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804F-A116-7A11-67A5-384499D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F96B4-D57F-8122-E2D9-DAA4A1C29239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9441C-EE50-8E1C-2B9A-FA286DC48E9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FDAE5E-C8EF-A10F-296F-AE7102CDD2B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068997-D8E5-86BC-FBDF-BD55447A00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A89C4A-2570-FB8E-15C9-E8AB438BEB6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E8E41B-3BE8-E2FC-761F-B55374947EF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5CA142-4C20-65C0-B03B-9472B4C295AC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49046-4024-349F-2F44-3E780F25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E00D-FC83-CB82-BFA3-F004949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9B89-CC67-ACA3-C0C5-F2A4A862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972274"/>
            <a:ext cx="2534287" cy="76897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Fern Ridge Lake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2D11C-5A86-0FF3-10C3-75B443D7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B3BB8B-8271-564D-F768-DE92AA77D2D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E770C3-1F92-38A7-90AD-80398489AB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DF4FFF-F328-3C51-6140-4AF17FC0A3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96B36-D849-54F0-749B-8AA30564E17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DD201F-A8A7-A07E-40C2-6CFB02FE93E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35884D-7E80-8552-76D1-35E964767A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0DBD72-C734-70A1-8FCB-C0DD0B18FAB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machine on the ground&#10;&#10;AI-generated content may be incorrect.">
            <a:extLst>
              <a:ext uri="{FF2B5EF4-FFF2-40B4-BE49-F238E27FC236}">
                <a16:creationId xmlns:a16="http://schemas.microsoft.com/office/drawing/2014/main" id="{B1A0BB89-5930-7433-AF1E-B30730DDB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5476" r="5477" b="11337"/>
          <a:stretch>
            <a:fillRect/>
          </a:stretch>
        </p:blipFill>
        <p:spPr>
          <a:xfrm>
            <a:off x="6475780" y="1850708"/>
            <a:ext cx="4057795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A yellow and black boat on a dock&#10;&#10;AI-generated content may be incorrect.">
            <a:extLst>
              <a:ext uri="{FF2B5EF4-FFF2-40B4-BE49-F238E27FC236}">
                <a16:creationId xmlns:a16="http://schemas.microsoft.com/office/drawing/2014/main" id="{69D0425D-383C-6C34-F9C3-7D47FFA79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81" y="1850708"/>
            <a:ext cx="4057796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586F86-43EA-64D2-8FC4-B8035401517E}"/>
              </a:ext>
            </a:extLst>
          </p:cNvPr>
          <p:cNvSpPr txBox="1"/>
          <p:nvPr/>
        </p:nvSpPr>
        <p:spPr>
          <a:xfrm>
            <a:off x="1628681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Platypus </a:t>
            </a:r>
            <a:r>
              <a:rPr lang="en-US" dirty="0" err="1"/>
              <a:t>Lutra</a:t>
            </a:r>
            <a:r>
              <a:rPr lang="en-US" dirty="0"/>
              <a:t> Unmanned Surface Vehicle (USV)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671B8-D39C-2637-B47A-F134DD8F8385}"/>
              </a:ext>
            </a:extLst>
          </p:cNvPr>
          <p:cNvSpPr txBox="1"/>
          <p:nvPr/>
        </p:nvSpPr>
        <p:spPr>
          <a:xfrm>
            <a:off x="6475779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Robotics </a:t>
            </a:r>
            <a:r>
              <a:rPr lang="en-US" dirty="0" err="1"/>
              <a:t>BlueROV</a:t>
            </a:r>
            <a:r>
              <a:rPr lang="en-US" dirty="0"/>
              <a:t> Remotely Operated Vehicle (ROV)</a:t>
            </a:r>
          </a:p>
        </p:txBody>
      </p:sp>
    </p:spTree>
    <p:extLst>
      <p:ext uri="{BB962C8B-B14F-4D97-AF65-F5344CB8AC3E}">
        <p14:creationId xmlns:p14="http://schemas.microsoft.com/office/powerpoint/2010/main" val="3374177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0ED5-F6BC-0184-8EEA-810451F6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7A18-DF56-DE8C-5D5F-E1930254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MCAPS Hardware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0F1F-3536-2363-6434-53BE68AA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4B0AE-829A-F8CC-01E1-B9CA5A61F121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CFD381-E22B-282D-D182-8D7C77EC0FC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A0694-E0AD-47A4-70C3-A8222993AC7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C2D1AD-9630-E919-3C6F-26984D00E5D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0C461-0F66-1F83-B09F-BE6F6D498EC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E1E80C-ED91-F3AA-E1CE-E9EE75F963F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2D9545-33CA-79B9-1EDB-5BF83AF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4705D1-430E-3744-4C4F-CEC8D907E708}"/>
              </a:ext>
            </a:extLst>
          </p:cNvPr>
          <p:cNvGrpSpPr/>
          <p:nvPr/>
        </p:nvGrpSpPr>
        <p:grpSpPr>
          <a:xfrm>
            <a:off x="167639" y="1576343"/>
            <a:ext cx="2518925" cy="369332"/>
            <a:chOff x="167639" y="1576343"/>
            <a:chExt cx="2518925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E9771C-C59E-07EF-ED41-C4A8EBDE6FC9}"/>
                </a:ext>
              </a:extLst>
            </p:cNvPr>
            <p:cNvSpPr txBox="1"/>
            <p:nvPr/>
          </p:nvSpPr>
          <p:spPr>
            <a:xfrm>
              <a:off x="538480" y="1576343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Mothership</a:t>
              </a:r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D1D235C8-A87A-242C-6077-D1C54ECB07BA}"/>
                </a:ext>
              </a:extLst>
            </p:cNvPr>
            <p:cNvSpPr/>
            <p:nvPr/>
          </p:nvSpPr>
          <p:spPr>
            <a:xfrm>
              <a:off x="167639" y="1598449"/>
              <a:ext cx="325120" cy="325120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CC6D5E-98E5-30A8-243C-33A115573BCB}"/>
              </a:ext>
            </a:extLst>
          </p:cNvPr>
          <p:cNvGrpSpPr/>
          <p:nvPr/>
        </p:nvGrpSpPr>
        <p:grpSpPr>
          <a:xfrm>
            <a:off x="192164" y="2065809"/>
            <a:ext cx="2494400" cy="369332"/>
            <a:chOff x="192164" y="2065809"/>
            <a:chExt cx="249440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F7D42-4A86-BD4E-4098-F6CB94F94F1C}"/>
                </a:ext>
              </a:extLst>
            </p:cNvPr>
            <p:cNvSpPr txBox="1"/>
            <p:nvPr/>
          </p:nvSpPr>
          <p:spPr>
            <a:xfrm>
              <a:off x="538480" y="2065809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Tasks (5)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865A3C2-3549-6C3D-AA7C-5203CF429B53}"/>
                </a:ext>
              </a:extLst>
            </p:cNvPr>
            <p:cNvSpPr/>
            <p:nvPr/>
          </p:nvSpPr>
          <p:spPr>
            <a:xfrm>
              <a:off x="192164" y="2112439"/>
              <a:ext cx="276071" cy="276071"/>
            </a:xfrm>
            <a:prstGeom prst="ellipse">
              <a:avLst/>
            </a:prstGeom>
            <a:solidFill>
              <a:srgbClr val="F4CE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9F1812-6ED5-87ED-B831-12BF70A50CDB}"/>
              </a:ext>
            </a:extLst>
          </p:cNvPr>
          <p:cNvGrpSpPr/>
          <p:nvPr/>
        </p:nvGrpSpPr>
        <p:grpSpPr>
          <a:xfrm>
            <a:off x="167639" y="2555275"/>
            <a:ext cx="2518925" cy="369332"/>
            <a:chOff x="167639" y="2555275"/>
            <a:chExt cx="2518925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E0CA30-53E5-B3FE-12F3-D5BA60352D79}"/>
                </a:ext>
              </a:extLst>
            </p:cNvPr>
            <p:cNvSpPr txBox="1"/>
            <p:nvPr/>
          </p:nvSpPr>
          <p:spPr>
            <a:xfrm>
              <a:off x="538480" y="2555275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1 Rollouts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6110475-0041-021F-E35D-1529369FBE2D}"/>
                </a:ext>
              </a:extLst>
            </p:cNvPr>
            <p:cNvCxnSpPr/>
            <p:nvPr/>
          </p:nvCxnSpPr>
          <p:spPr>
            <a:xfrm>
              <a:off x="167639" y="2734861"/>
              <a:ext cx="325120" cy="0"/>
            </a:xfrm>
            <a:prstGeom prst="line">
              <a:avLst/>
            </a:prstGeom>
            <a:ln w="57150">
              <a:solidFill>
                <a:srgbClr val="A1C9F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87B7440-B2E0-D392-ADB3-74DFF2AC50DF}"/>
              </a:ext>
            </a:extLst>
          </p:cNvPr>
          <p:cNvGrpSpPr/>
          <p:nvPr/>
        </p:nvGrpSpPr>
        <p:grpSpPr>
          <a:xfrm>
            <a:off x="167639" y="3044741"/>
            <a:ext cx="2518925" cy="369332"/>
            <a:chOff x="167639" y="3044741"/>
            <a:chExt cx="2518925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E35AF3-B79C-63AF-153F-DF71E8B9FB48}"/>
                </a:ext>
              </a:extLst>
            </p:cNvPr>
            <p:cNvSpPr txBox="1"/>
            <p:nvPr/>
          </p:nvSpPr>
          <p:spPr>
            <a:xfrm>
              <a:off x="538480" y="3044741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2 Rollouts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C3074C8-40CD-201C-5E6B-A179E3208421}"/>
                </a:ext>
              </a:extLst>
            </p:cNvPr>
            <p:cNvCxnSpPr/>
            <p:nvPr/>
          </p:nvCxnSpPr>
          <p:spPr>
            <a:xfrm>
              <a:off x="167639" y="3229407"/>
              <a:ext cx="325120" cy="0"/>
            </a:xfrm>
            <a:prstGeom prst="line">
              <a:avLst/>
            </a:prstGeom>
            <a:ln w="57150">
              <a:solidFill>
                <a:srgbClr val="F4A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3F477F-5398-1E6A-B543-56A4A1104ADA}"/>
              </a:ext>
            </a:extLst>
          </p:cNvPr>
          <p:cNvGrpSpPr/>
          <p:nvPr/>
        </p:nvGrpSpPr>
        <p:grpSpPr>
          <a:xfrm>
            <a:off x="167639" y="3534207"/>
            <a:ext cx="2516385" cy="369332"/>
            <a:chOff x="167639" y="3534207"/>
            <a:chExt cx="2516385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FB178-CA67-374B-F72D-07AB380A63A2}"/>
                </a:ext>
              </a:extLst>
            </p:cNvPr>
            <p:cNvSpPr txBox="1"/>
            <p:nvPr/>
          </p:nvSpPr>
          <p:spPr>
            <a:xfrm>
              <a:off x="535940" y="3534207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3 Rollouts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9A6774A-1A8A-A521-2C84-EB12631387D3}"/>
                </a:ext>
              </a:extLst>
            </p:cNvPr>
            <p:cNvCxnSpPr/>
            <p:nvPr/>
          </p:nvCxnSpPr>
          <p:spPr>
            <a:xfrm>
              <a:off x="167639" y="3718873"/>
              <a:ext cx="325120" cy="0"/>
            </a:xfrm>
            <a:prstGeom prst="line">
              <a:avLst/>
            </a:prstGeom>
            <a:ln w="57150">
              <a:solidFill>
                <a:srgbClr val="8DE5A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4F3CA5-01B7-01EB-DC9F-67C100DB4599}"/>
              </a:ext>
            </a:extLst>
          </p:cNvPr>
          <p:cNvGrpSpPr/>
          <p:nvPr/>
        </p:nvGrpSpPr>
        <p:grpSpPr>
          <a:xfrm>
            <a:off x="167639" y="4023615"/>
            <a:ext cx="2516385" cy="369332"/>
            <a:chOff x="167639" y="4023615"/>
            <a:chExt cx="2516385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FF4FD6-4614-EB0F-5190-4901018A55C6}"/>
                </a:ext>
              </a:extLst>
            </p:cNvPr>
            <p:cNvSpPr txBox="1"/>
            <p:nvPr/>
          </p:nvSpPr>
          <p:spPr>
            <a:xfrm>
              <a:off x="535940" y="4023615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4 Rollouts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541E28-AD0A-89C3-0E9E-27EF56C01320}"/>
                </a:ext>
              </a:extLst>
            </p:cNvPr>
            <p:cNvCxnSpPr/>
            <p:nvPr/>
          </p:nvCxnSpPr>
          <p:spPr>
            <a:xfrm>
              <a:off x="167639" y="4208281"/>
              <a:ext cx="325120" cy="0"/>
            </a:xfrm>
            <a:prstGeom prst="line">
              <a:avLst/>
            </a:prstGeom>
            <a:ln w="57150">
              <a:solidFill>
                <a:srgbClr val="FF9F9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1ECBD3-01EE-52F3-4193-484D6EAD1847}"/>
              </a:ext>
            </a:extLst>
          </p:cNvPr>
          <p:cNvGrpSpPr/>
          <p:nvPr/>
        </p:nvGrpSpPr>
        <p:grpSpPr>
          <a:xfrm>
            <a:off x="261181" y="4513023"/>
            <a:ext cx="2422843" cy="369332"/>
            <a:chOff x="261181" y="4513023"/>
            <a:chExt cx="24228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08BB76-5DEF-98B5-4E56-C1F33A326D95}"/>
                </a:ext>
              </a:extLst>
            </p:cNvPr>
            <p:cNvSpPr txBox="1"/>
            <p:nvPr/>
          </p:nvSpPr>
          <p:spPr>
            <a:xfrm>
              <a:off x="535940" y="4513023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ROV GPS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6D87263-005A-3566-19EA-A93156EC7E9C}"/>
                </a:ext>
              </a:extLst>
            </p:cNvPr>
            <p:cNvSpPr/>
            <p:nvPr/>
          </p:nvSpPr>
          <p:spPr>
            <a:xfrm>
              <a:off x="261181" y="4628671"/>
              <a:ext cx="138036" cy="1380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CAA1B7-6E1B-7751-F86D-CD46598D8DBA}"/>
              </a:ext>
            </a:extLst>
          </p:cNvPr>
          <p:cNvGrpSpPr/>
          <p:nvPr/>
        </p:nvGrpSpPr>
        <p:grpSpPr>
          <a:xfrm>
            <a:off x="267136" y="5002431"/>
            <a:ext cx="2416888" cy="369332"/>
            <a:chOff x="267136" y="5002431"/>
            <a:chExt cx="2416888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30D37C-5011-ACCC-438E-48A4981094F9}"/>
                </a:ext>
              </a:extLst>
            </p:cNvPr>
            <p:cNvSpPr txBox="1"/>
            <p:nvPr/>
          </p:nvSpPr>
          <p:spPr>
            <a:xfrm>
              <a:off x="535940" y="5002431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USV GPS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E15D376-3AD9-EE98-2AF6-FB256DF38F27}"/>
                </a:ext>
              </a:extLst>
            </p:cNvPr>
            <p:cNvSpPr/>
            <p:nvPr/>
          </p:nvSpPr>
          <p:spPr>
            <a:xfrm>
              <a:off x="267136" y="5112706"/>
              <a:ext cx="138036" cy="1380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5C9C12E-F317-DB4D-BE3E-0BA6CA21C272}"/>
              </a:ext>
            </a:extLst>
          </p:cNvPr>
          <p:cNvGrpSpPr/>
          <p:nvPr/>
        </p:nvGrpSpPr>
        <p:grpSpPr>
          <a:xfrm>
            <a:off x="2676404" y="1305168"/>
            <a:ext cx="4569641" cy="4431497"/>
            <a:chOff x="2676404" y="1305168"/>
            <a:chExt cx="4569641" cy="443149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164438A-D171-E0B7-2025-D3E34DE0582F}"/>
                </a:ext>
              </a:extLst>
            </p:cNvPr>
            <p:cNvGrpSpPr/>
            <p:nvPr/>
          </p:nvGrpSpPr>
          <p:grpSpPr>
            <a:xfrm>
              <a:off x="2676404" y="1305168"/>
              <a:ext cx="4569641" cy="4431497"/>
              <a:chOff x="2676404" y="1305168"/>
              <a:chExt cx="4569641" cy="4431497"/>
            </a:xfrm>
          </p:grpSpPr>
          <p:pic>
            <p:nvPicPr>
              <p:cNvPr id="20" name="Picture 19" descr="A map of a path&#10;&#10;AI-generated content may be incorrect.">
                <a:extLst>
                  <a:ext uri="{FF2B5EF4-FFF2-40B4-BE49-F238E27FC236}">
                    <a16:creationId xmlns:a16="http://schemas.microsoft.com/office/drawing/2014/main" id="{CC3586DA-1306-E9FB-3F76-E5F182DAA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341" r="36451" b="19287"/>
              <a:stretch>
                <a:fillRect/>
              </a:stretch>
            </p:blipFill>
            <p:spPr>
              <a:xfrm>
                <a:off x="2676404" y="1323456"/>
                <a:ext cx="4569641" cy="441320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92D357-E7E0-5FF5-E892-21858E9BF86B}"/>
                  </a:ext>
                </a:extLst>
              </p:cNvPr>
              <p:cNvSpPr txBox="1"/>
              <p:nvPr/>
            </p:nvSpPr>
            <p:spPr>
              <a:xfrm>
                <a:off x="3837940" y="1305168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Greedy ROV Rollouts </a:t>
                </a:r>
              </a:p>
            </p:txBody>
          </p: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75395C7-184E-BF64-BFBB-A3F2069AC022}"/>
                </a:ext>
              </a:extLst>
            </p:cNvPr>
            <p:cNvSpPr/>
            <p:nvPr/>
          </p:nvSpPr>
          <p:spPr>
            <a:xfrm>
              <a:off x="4394211" y="1910150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239F82-3472-F0A2-37E6-1FFD949BABA8}"/>
              </a:ext>
            </a:extLst>
          </p:cNvPr>
          <p:cNvGrpSpPr/>
          <p:nvPr/>
        </p:nvGrpSpPr>
        <p:grpSpPr>
          <a:xfrm>
            <a:off x="7327325" y="1257513"/>
            <a:ext cx="4569641" cy="4480566"/>
            <a:chOff x="7327325" y="1257513"/>
            <a:chExt cx="4569641" cy="448056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E9769A3-E325-A6A4-761C-811834BC6AD8}"/>
                </a:ext>
              </a:extLst>
            </p:cNvPr>
            <p:cNvGrpSpPr/>
            <p:nvPr/>
          </p:nvGrpSpPr>
          <p:grpSpPr>
            <a:xfrm>
              <a:off x="7327325" y="1257513"/>
              <a:ext cx="4569641" cy="4480566"/>
              <a:chOff x="7327325" y="1257513"/>
              <a:chExt cx="4569641" cy="4480566"/>
            </a:xfrm>
          </p:grpSpPr>
          <p:pic>
            <p:nvPicPr>
              <p:cNvPr id="22" name="Picture 21" descr="A map of a path&#10;&#10;AI-generated content may be incorrect.">
                <a:extLst>
                  <a:ext uri="{FF2B5EF4-FFF2-40B4-BE49-F238E27FC236}">
                    <a16:creationId xmlns:a16="http://schemas.microsoft.com/office/drawing/2014/main" id="{58AA5717-1E61-F3AD-2791-67BDA794B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549" r="36940" b="19549"/>
              <a:stretch>
                <a:fillRect/>
              </a:stretch>
            </p:blipFill>
            <p:spPr>
              <a:xfrm>
                <a:off x="7327325" y="1324870"/>
                <a:ext cx="4569641" cy="441320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7B8E74-BB2F-E979-C460-623A0DDD6B6A}"/>
                  </a:ext>
                </a:extLst>
              </p:cNvPr>
              <p:cNvSpPr txBox="1"/>
              <p:nvPr/>
            </p:nvSpPr>
            <p:spPr>
              <a:xfrm>
                <a:off x="8631101" y="1257513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Greedy USV Rollouts </a:t>
                </a:r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0174B88-B31B-1F8C-D927-62950741FB8E}"/>
                </a:ext>
              </a:extLst>
            </p:cNvPr>
            <p:cNvSpPr/>
            <p:nvPr/>
          </p:nvSpPr>
          <p:spPr>
            <a:xfrm>
              <a:off x="8321226" y="1945675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3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F20B-CE6E-9236-88EE-DB8D9F23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Glaciers with Robots @OSU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44917-4944-9F33-BDCF-8F449B2A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46D462-920C-8155-4968-319383A6949E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D147F2-8960-F04D-467C-095BE5F05AE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C1A898-238B-769B-49BB-0E9B6C10B1A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AC8663-5335-61C1-93C5-16749C948E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3FA1B8-A6AC-4A0E-7470-75D0A9E3E3B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8215D8-3D16-87AB-E684-152EC91D8259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5431AC-86BA-8F4B-F07E-DCC5140FBE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60613-76F4-39CE-08DC-1F5591F3CB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53" r="11720"/>
          <a:stretch>
            <a:fillRect/>
          </a:stretch>
        </p:blipFill>
        <p:spPr>
          <a:xfrm>
            <a:off x="249705" y="1838989"/>
            <a:ext cx="4227260" cy="2956592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74C151-5E5F-60F7-A9D7-3D441FA61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68" r="20470"/>
          <a:stretch>
            <a:fillRect/>
          </a:stretch>
        </p:blipFill>
        <p:spPr>
          <a:xfrm>
            <a:off x="4556692" y="1838989"/>
            <a:ext cx="3117528" cy="2956592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0A01D-6836-AF25-91DE-3FAE7668A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198" y="1838989"/>
            <a:ext cx="4188097" cy="2956592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58305453-300B-992E-4129-92B863867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153" y="4826092"/>
            <a:ext cx="44211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OSU, Measuring Glaciers with Robots,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Youtube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730129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EC794-7152-FAF1-EFF9-B20F22755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9901-7D16-8C73-74E6-10F0CE28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MCAPS Hardware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DA257-32E5-A5C8-7146-E40F1480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A2F715-C7B9-E237-5C1C-ACD52DEA8B0A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E9C68D-5885-FC27-B922-1B25CB3E19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AB6D7F-F5C1-E7F3-97C1-9CD956F5B87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78E8A17-301B-7BCC-49A1-5ED3BC0B521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D96303-E346-495B-0BE4-256705F6AE7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E859BD-80FF-CF49-AE85-DE9A93961A49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4A15FC4-FE1C-CC76-C62C-777885EB92A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82A9B0-4274-565F-004A-C0E7F9FC5F95}"/>
              </a:ext>
            </a:extLst>
          </p:cNvPr>
          <p:cNvGrpSpPr/>
          <p:nvPr/>
        </p:nvGrpSpPr>
        <p:grpSpPr>
          <a:xfrm>
            <a:off x="167639" y="1576343"/>
            <a:ext cx="2518925" cy="3795420"/>
            <a:chOff x="167639" y="1576343"/>
            <a:chExt cx="2518925" cy="37954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4C58B4-6788-1384-BE5B-63DB01065D69}"/>
                </a:ext>
              </a:extLst>
            </p:cNvPr>
            <p:cNvGrpSpPr/>
            <p:nvPr/>
          </p:nvGrpSpPr>
          <p:grpSpPr>
            <a:xfrm>
              <a:off x="167639" y="1576343"/>
              <a:ext cx="2518925" cy="369332"/>
              <a:chOff x="167639" y="1576343"/>
              <a:chExt cx="2518925" cy="369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046AFA-D68C-F3EE-0E54-2AF034BEF469}"/>
                  </a:ext>
                </a:extLst>
              </p:cNvPr>
              <p:cNvSpPr txBox="1"/>
              <p:nvPr/>
            </p:nvSpPr>
            <p:spPr>
              <a:xfrm>
                <a:off x="538480" y="1576343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Mothership</a:t>
                </a:r>
              </a:p>
            </p:txBody>
          </p:sp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5275887C-7E54-4401-E6AB-CA1F1EE64F65}"/>
                  </a:ext>
                </a:extLst>
              </p:cNvPr>
              <p:cNvSpPr/>
              <p:nvPr/>
            </p:nvSpPr>
            <p:spPr>
              <a:xfrm>
                <a:off x="167639" y="1598449"/>
                <a:ext cx="325120" cy="325120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69DD728-A6F2-9812-6A67-99EA1E638250}"/>
                </a:ext>
              </a:extLst>
            </p:cNvPr>
            <p:cNvGrpSpPr/>
            <p:nvPr/>
          </p:nvGrpSpPr>
          <p:grpSpPr>
            <a:xfrm>
              <a:off x="192164" y="2065809"/>
              <a:ext cx="2494400" cy="369332"/>
              <a:chOff x="192164" y="2065809"/>
              <a:chExt cx="2494400" cy="36933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EDC53C-2B1C-575F-6FF7-8ED192ED08AC}"/>
                  </a:ext>
                </a:extLst>
              </p:cNvPr>
              <p:cNvSpPr txBox="1"/>
              <p:nvPr/>
            </p:nvSpPr>
            <p:spPr>
              <a:xfrm>
                <a:off x="538480" y="2065809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Tasks (5)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7E32581-C970-3BEE-8E69-D7239BDA73DD}"/>
                  </a:ext>
                </a:extLst>
              </p:cNvPr>
              <p:cNvSpPr/>
              <p:nvPr/>
            </p:nvSpPr>
            <p:spPr>
              <a:xfrm>
                <a:off x="192164" y="2112439"/>
                <a:ext cx="276071" cy="276071"/>
              </a:xfrm>
              <a:prstGeom prst="ellipse">
                <a:avLst/>
              </a:prstGeom>
              <a:solidFill>
                <a:srgbClr val="F4CE4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EAA0660-E142-7398-785E-4B67839E3634}"/>
                </a:ext>
              </a:extLst>
            </p:cNvPr>
            <p:cNvGrpSpPr/>
            <p:nvPr/>
          </p:nvGrpSpPr>
          <p:grpSpPr>
            <a:xfrm>
              <a:off x="167639" y="2555275"/>
              <a:ext cx="2518925" cy="369332"/>
              <a:chOff x="167639" y="2555275"/>
              <a:chExt cx="2518925" cy="36933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F78C43-82B1-9D64-E4CC-101EA629558E}"/>
                  </a:ext>
                </a:extLst>
              </p:cNvPr>
              <p:cNvSpPr txBox="1"/>
              <p:nvPr/>
            </p:nvSpPr>
            <p:spPr>
              <a:xfrm>
                <a:off x="538480" y="2555275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1 Rollouts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F18CE5A-035E-51DE-1E25-9D91A346AC79}"/>
                  </a:ext>
                </a:extLst>
              </p:cNvPr>
              <p:cNvCxnSpPr/>
              <p:nvPr/>
            </p:nvCxnSpPr>
            <p:spPr>
              <a:xfrm>
                <a:off x="167639" y="2734861"/>
                <a:ext cx="325120" cy="0"/>
              </a:xfrm>
              <a:prstGeom prst="line">
                <a:avLst/>
              </a:prstGeom>
              <a:ln w="57150">
                <a:solidFill>
                  <a:srgbClr val="A1C9F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BBF32E5-DBEE-5FCB-22E3-D4D91BB466CE}"/>
                </a:ext>
              </a:extLst>
            </p:cNvPr>
            <p:cNvGrpSpPr/>
            <p:nvPr/>
          </p:nvGrpSpPr>
          <p:grpSpPr>
            <a:xfrm>
              <a:off x="167639" y="3044741"/>
              <a:ext cx="2518925" cy="369332"/>
              <a:chOff x="167639" y="3044741"/>
              <a:chExt cx="2518925" cy="3693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A8CAE2-F408-F02D-AB3A-8A830467DB72}"/>
                  </a:ext>
                </a:extLst>
              </p:cNvPr>
              <p:cNvSpPr txBox="1"/>
              <p:nvPr/>
            </p:nvSpPr>
            <p:spPr>
              <a:xfrm>
                <a:off x="538480" y="3044741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2 Rollouts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FFC69C5-8967-0733-5AFB-4193E7284485}"/>
                  </a:ext>
                </a:extLst>
              </p:cNvPr>
              <p:cNvCxnSpPr/>
              <p:nvPr/>
            </p:nvCxnSpPr>
            <p:spPr>
              <a:xfrm>
                <a:off x="167639" y="3229407"/>
                <a:ext cx="325120" cy="0"/>
              </a:xfrm>
              <a:prstGeom prst="line">
                <a:avLst/>
              </a:prstGeom>
              <a:ln w="57150">
                <a:solidFill>
                  <a:srgbClr val="F4A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3995ECC-F7B9-E31B-CB19-16E0B03812C0}"/>
                </a:ext>
              </a:extLst>
            </p:cNvPr>
            <p:cNvGrpSpPr/>
            <p:nvPr/>
          </p:nvGrpSpPr>
          <p:grpSpPr>
            <a:xfrm>
              <a:off x="167639" y="3534207"/>
              <a:ext cx="2516385" cy="369332"/>
              <a:chOff x="167639" y="3534207"/>
              <a:chExt cx="2516385" cy="36933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2A506D-65F5-D879-32A8-7DDAAE0F4372}"/>
                  </a:ext>
                </a:extLst>
              </p:cNvPr>
              <p:cNvSpPr txBox="1"/>
              <p:nvPr/>
            </p:nvSpPr>
            <p:spPr>
              <a:xfrm>
                <a:off x="535940" y="3534207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3 Rollouts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C6C5571-1FAC-91D4-5556-EEA7EC79CF1D}"/>
                  </a:ext>
                </a:extLst>
              </p:cNvPr>
              <p:cNvCxnSpPr/>
              <p:nvPr/>
            </p:nvCxnSpPr>
            <p:spPr>
              <a:xfrm>
                <a:off x="167639" y="3718873"/>
                <a:ext cx="325120" cy="0"/>
              </a:xfrm>
              <a:prstGeom prst="line">
                <a:avLst/>
              </a:prstGeom>
              <a:ln w="57150">
                <a:solidFill>
                  <a:srgbClr val="8DE5A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EE3D6F4-B9AF-F080-28C8-17BA97DC73AA}"/>
                </a:ext>
              </a:extLst>
            </p:cNvPr>
            <p:cNvGrpSpPr/>
            <p:nvPr/>
          </p:nvGrpSpPr>
          <p:grpSpPr>
            <a:xfrm>
              <a:off x="167639" y="4023615"/>
              <a:ext cx="2516385" cy="369332"/>
              <a:chOff x="167639" y="4023615"/>
              <a:chExt cx="2516385" cy="36933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B38525-7CA3-89A1-21B2-983A94F4A6A5}"/>
                  </a:ext>
                </a:extLst>
              </p:cNvPr>
              <p:cNvSpPr txBox="1"/>
              <p:nvPr/>
            </p:nvSpPr>
            <p:spPr>
              <a:xfrm>
                <a:off x="535940" y="4023615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4 Rollouts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8642E5B-0A03-E88C-D092-0819178E751F}"/>
                  </a:ext>
                </a:extLst>
              </p:cNvPr>
              <p:cNvCxnSpPr/>
              <p:nvPr/>
            </p:nvCxnSpPr>
            <p:spPr>
              <a:xfrm>
                <a:off x="167639" y="4208281"/>
                <a:ext cx="325120" cy="0"/>
              </a:xfrm>
              <a:prstGeom prst="line">
                <a:avLst/>
              </a:prstGeom>
              <a:ln w="57150">
                <a:solidFill>
                  <a:srgbClr val="FF9F9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B62648-ED62-D7C8-919E-5D11876F70E3}"/>
                </a:ext>
              </a:extLst>
            </p:cNvPr>
            <p:cNvGrpSpPr/>
            <p:nvPr/>
          </p:nvGrpSpPr>
          <p:grpSpPr>
            <a:xfrm>
              <a:off x="261181" y="4513023"/>
              <a:ext cx="2422843" cy="369332"/>
              <a:chOff x="261181" y="4513023"/>
              <a:chExt cx="2422843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0796F7-4557-2863-342B-805C1DEB7DB5}"/>
                  </a:ext>
                </a:extLst>
              </p:cNvPr>
              <p:cNvSpPr txBox="1"/>
              <p:nvPr/>
            </p:nvSpPr>
            <p:spPr>
              <a:xfrm>
                <a:off x="535940" y="4513023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ROV GPS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795EAB8-54D5-69F9-1360-F0E0F5D52FC4}"/>
                  </a:ext>
                </a:extLst>
              </p:cNvPr>
              <p:cNvSpPr/>
              <p:nvPr/>
            </p:nvSpPr>
            <p:spPr>
              <a:xfrm>
                <a:off x="261181" y="4628671"/>
                <a:ext cx="138036" cy="1380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6E54FC3-7FCA-40F8-AB63-51E914D2AC32}"/>
                </a:ext>
              </a:extLst>
            </p:cNvPr>
            <p:cNvGrpSpPr/>
            <p:nvPr/>
          </p:nvGrpSpPr>
          <p:grpSpPr>
            <a:xfrm>
              <a:off x="267136" y="5002431"/>
              <a:ext cx="2416888" cy="369332"/>
              <a:chOff x="267136" y="5002431"/>
              <a:chExt cx="2416888" cy="36933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F15992-2DC8-97E5-1D50-E250FFDF6A6C}"/>
                  </a:ext>
                </a:extLst>
              </p:cNvPr>
              <p:cNvSpPr txBox="1"/>
              <p:nvPr/>
            </p:nvSpPr>
            <p:spPr>
              <a:xfrm>
                <a:off x="535940" y="5002431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USV GPS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910BEEC-DD6C-6C07-C583-D8548CFF835E}"/>
                  </a:ext>
                </a:extLst>
              </p:cNvPr>
              <p:cNvSpPr/>
              <p:nvPr/>
            </p:nvSpPr>
            <p:spPr>
              <a:xfrm>
                <a:off x="267136" y="5112706"/>
                <a:ext cx="138036" cy="13803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707C6E-5254-9271-9180-BA067347A302}"/>
              </a:ext>
            </a:extLst>
          </p:cNvPr>
          <p:cNvGrpSpPr/>
          <p:nvPr/>
        </p:nvGrpSpPr>
        <p:grpSpPr>
          <a:xfrm>
            <a:off x="2669397" y="1251870"/>
            <a:ext cx="4569640" cy="4512613"/>
            <a:chOff x="2669397" y="1251870"/>
            <a:chExt cx="4569640" cy="451261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8A6100-5BB8-1D37-3883-D00BBE86F0BD}"/>
                </a:ext>
              </a:extLst>
            </p:cNvPr>
            <p:cNvGrpSpPr/>
            <p:nvPr/>
          </p:nvGrpSpPr>
          <p:grpSpPr>
            <a:xfrm>
              <a:off x="2669397" y="1251870"/>
              <a:ext cx="4569640" cy="4512613"/>
              <a:chOff x="7327326" y="1257513"/>
              <a:chExt cx="4569640" cy="4512613"/>
            </a:xfrm>
          </p:grpSpPr>
          <p:pic>
            <p:nvPicPr>
              <p:cNvPr id="53" name="Picture 52" descr="A map of a path&#10;&#10;AI-generated content may be incorrect.">
                <a:extLst>
                  <a:ext uri="{FF2B5EF4-FFF2-40B4-BE49-F238E27FC236}">
                    <a16:creationId xmlns:a16="http://schemas.microsoft.com/office/drawing/2014/main" id="{923FDAEF-5E97-74F6-3B46-AB2EFD95C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105" r="36925" b="18680"/>
              <a:stretch>
                <a:fillRect/>
              </a:stretch>
            </p:blipFill>
            <p:spPr>
              <a:xfrm>
                <a:off x="7327326" y="1262809"/>
                <a:ext cx="4569640" cy="450731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311586-F07F-EBEE-282D-49B47E896C87}"/>
                  </a:ext>
                </a:extLst>
              </p:cNvPr>
              <p:cNvSpPr txBox="1"/>
              <p:nvPr/>
            </p:nvSpPr>
            <p:spPr>
              <a:xfrm>
                <a:off x="8631101" y="1257513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MCAPS ROV Rollouts </a:t>
                </a:r>
              </a:p>
            </p:txBody>
          </p:sp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5D54-875D-5FB8-F460-24DAE787B07A}"/>
                </a:ext>
              </a:extLst>
            </p:cNvPr>
            <p:cNvSpPr/>
            <p:nvPr/>
          </p:nvSpPr>
          <p:spPr>
            <a:xfrm>
              <a:off x="4125826" y="1746627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3D41F0-7BDB-2B70-5DE4-1927195B3844}"/>
              </a:ext>
            </a:extLst>
          </p:cNvPr>
          <p:cNvGrpSpPr/>
          <p:nvPr/>
        </p:nvGrpSpPr>
        <p:grpSpPr>
          <a:xfrm>
            <a:off x="7355224" y="1144828"/>
            <a:ext cx="4569640" cy="4507318"/>
            <a:chOff x="7355224" y="1144828"/>
            <a:chExt cx="4569640" cy="4507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4D1F6B-27AD-90F7-B555-5CCBD82AA851}"/>
                </a:ext>
              </a:extLst>
            </p:cNvPr>
            <p:cNvGrpSpPr/>
            <p:nvPr/>
          </p:nvGrpSpPr>
          <p:grpSpPr>
            <a:xfrm>
              <a:off x="7355224" y="1144828"/>
              <a:ext cx="4569640" cy="4507318"/>
              <a:chOff x="2669397" y="1148682"/>
              <a:chExt cx="4569640" cy="4507318"/>
            </a:xfrm>
          </p:grpSpPr>
          <p:pic>
            <p:nvPicPr>
              <p:cNvPr id="52" name="Picture 51" descr="A screenshot of a computer screen&#10;&#10;AI-generated content may be incorrect.">
                <a:extLst>
                  <a:ext uri="{FF2B5EF4-FFF2-40B4-BE49-F238E27FC236}">
                    <a16:creationId xmlns:a16="http://schemas.microsoft.com/office/drawing/2014/main" id="{05B2DC74-86E5-3667-C5E3-04AE4C0F1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02" t="17318" r="37127" b="20468"/>
              <a:stretch>
                <a:fillRect/>
              </a:stretch>
            </p:blipFill>
            <p:spPr>
              <a:xfrm>
                <a:off x="2669397" y="1148682"/>
                <a:ext cx="4569640" cy="4507318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EDDAFF-A943-B4D2-8883-806C0A6D075C}"/>
                  </a:ext>
                </a:extLst>
              </p:cNvPr>
              <p:cNvSpPr txBox="1"/>
              <p:nvPr/>
            </p:nvSpPr>
            <p:spPr>
              <a:xfrm>
                <a:off x="3943604" y="1257513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MCAPS USV Rollouts 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F68D3C9-4591-EDFF-5D41-3978BD16C461}"/>
                </a:ext>
              </a:extLst>
            </p:cNvPr>
            <p:cNvSpPr/>
            <p:nvPr/>
          </p:nvSpPr>
          <p:spPr>
            <a:xfrm>
              <a:off x="8817462" y="1762661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41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E33B-83AA-5734-7A29-D93E9ED9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BC8-EB5F-09FF-2EB8-AFA4819F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5108-0380-D71F-2B14-3EFB4A46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Introduced Mothership-Coordinated Adaptive Passenger Specializations</a:t>
            </a:r>
          </a:p>
          <a:p>
            <a:pPr>
              <a:spcAft>
                <a:spcPts val="1200"/>
              </a:spcAft>
            </a:pPr>
            <a:r>
              <a:rPr lang="en-US" dirty="0"/>
              <a:t>Presented RL-based training framework for learning high-performing team specialization vectors</a:t>
            </a:r>
          </a:p>
          <a:p>
            <a:pPr>
              <a:spcAft>
                <a:spcPts val="1200"/>
              </a:spcAft>
            </a:pPr>
            <a:r>
              <a:rPr lang="en-US" dirty="0"/>
              <a:t>Evaluated MCAPS’s ability to coordinate robot teams in variety of environment configurations</a:t>
            </a:r>
          </a:p>
          <a:p>
            <a:pPr>
              <a:spcAft>
                <a:spcPts val="1200"/>
              </a:spcAft>
            </a:pPr>
            <a:r>
              <a:rPr lang="en-US" dirty="0"/>
              <a:t>Deployed MCAPS in real-world hardware test with USV and ROV multi-robot team at Fern Ridge Lake in 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ACCB4-86C4-3924-34B1-852E44E2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11CE3-9D9D-09C0-A387-ECC1D0C937A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57EE9A-9B47-CC69-3E69-C3D2741E53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854052-A15A-1E18-B5D3-B33580A1A8D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ED928D-68FF-03A8-FE85-DCEF758011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CCBEB4-853B-844B-F9DE-5BD23A8E775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3D7064-CD8F-1996-02D3-204E4789ED5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F6803B-000F-58F6-DE7E-E50B9EA2B82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17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70C4-7E37-8635-CC6B-695F91A6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70D6-154B-46A7-5F4F-CFD3F38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DBB5-158F-EBB4-8195-9623EDD9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Submission to RA-L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2D66-864D-B927-4A4D-A810557F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92BE1-EFAE-DC51-B88A-D844B886087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487C8E-0FE3-98F7-6DFA-AB78CE0B66F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2A66B6-D8C8-E1EC-2469-CE7FA321332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FFAC02-513C-4E1B-D991-2DB123AE552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2B61ED-80FE-7E34-0649-1A943B4D5BB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AD94E5-7DEA-83F5-4352-6AE74263C66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76389E-F1A9-1D3A-10FF-811182014B4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759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893A-76EE-14D0-F0FF-2337344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417B-7794-22A3-182B-E51EC97F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4F0E-C713-CC22-8F32-D40814B2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08EEB-99AD-50FC-6A7B-7CC93E9F8E3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B727C1-95D5-1F8E-03BB-2B9C7C52D6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47611D-B61D-3719-F621-A83DEA8AF9D1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730544-31FB-9CA7-820F-4CE31BD4F37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4163B4-7BEA-8CF1-593A-A2247CC40EF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D1BAA9-6639-E9CF-A04C-BD94523B690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50AF26-2B7C-89D2-9DC0-8E1E5F5DC4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580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2256B46-1916-A4F7-2820-62B8D0037579}"/>
              </a:ext>
            </a:extLst>
          </p:cNvPr>
          <p:cNvSpPr/>
          <p:nvPr/>
        </p:nvSpPr>
        <p:spPr>
          <a:xfrm>
            <a:off x="-9939" y="1213481"/>
            <a:ext cx="17213822" cy="4457182"/>
          </a:xfrm>
          <a:prstGeom prst="rect">
            <a:avLst/>
          </a:prstGeom>
          <a:gradFill flip="none" rotWithShape="1">
            <a:gsLst>
              <a:gs pos="0">
                <a:srgbClr val="5A62AA"/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rgbClr val="5BA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65017B9-E9C7-1F0B-D69A-4AAF8625D6BA}"/>
              </a:ext>
            </a:extLst>
          </p:cNvPr>
          <p:cNvSpPr/>
          <p:nvPr/>
        </p:nvSpPr>
        <p:spPr>
          <a:xfrm>
            <a:off x="-9939" y="939332"/>
            <a:ext cx="15436051" cy="293858"/>
          </a:xfrm>
          <a:custGeom>
            <a:avLst/>
            <a:gdLst>
              <a:gd name="connsiteX0" fmla="*/ 11182287 w 11199164"/>
              <a:gd name="connsiteY0" fmla="*/ 0 h 277911"/>
              <a:gd name="connsiteX1" fmla="*/ 11199164 w 11199164"/>
              <a:gd name="connsiteY1" fmla="*/ 269879 h 277911"/>
              <a:gd name="connsiteX2" fmla="*/ 5619913 w 11199164"/>
              <a:gd name="connsiteY2" fmla="*/ 269879 h 277911"/>
              <a:gd name="connsiteX3" fmla="*/ 5620415 w 11199164"/>
              <a:gd name="connsiteY3" fmla="*/ 277911 h 277911"/>
              <a:gd name="connsiteX4" fmla="*/ 0 w 11199164"/>
              <a:gd name="connsiteY4" fmla="*/ 277911 h 277911"/>
              <a:gd name="connsiteX5" fmla="*/ 0 w 11199164"/>
              <a:gd name="connsiteY5" fmla="*/ 35712 h 277911"/>
              <a:gd name="connsiteX6" fmla="*/ 151904 w 11199164"/>
              <a:gd name="connsiteY6" fmla="*/ 70312 h 277911"/>
              <a:gd name="connsiteX7" fmla="*/ 320685 w 11199164"/>
              <a:gd name="connsiteY7" fmla="*/ 91072 h 277911"/>
              <a:gd name="connsiteX8" fmla="*/ 556979 w 11199164"/>
              <a:gd name="connsiteY8" fmla="*/ 97991 h 277911"/>
              <a:gd name="connsiteX9" fmla="*/ 776393 w 11199164"/>
              <a:gd name="connsiteY9" fmla="*/ 91072 h 277911"/>
              <a:gd name="connsiteX10" fmla="*/ 978931 w 11199164"/>
              <a:gd name="connsiteY10" fmla="*/ 42632 h 277911"/>
              <a:gd name="connsiteX11" fmla="*/ 1130835 w 11199164"/>
              <a:gd name="connsiteY11" fmla="*/ 104912 h 277911"/>
              <a:gd name="connsiteX12" fmla="*/ 1350249 w 11199164"/>
              <a:gd name="connsiteY12" fmla="*/ 118752 h 277911"/>
              <a:gd name="connsiteX13" fmla="*/ 1637177 w 11199164"/>
              <a:gd name="connsiteY13" fmla="*/ 97991 h 277911"/>
              <a:gd name="connsiteX14" fmla="*/ 1721570 w 11199164"/>
              <a:gd name="connsiteY14" fmla="*/ 63392 h 277911"/>
              <a:gd name="connsiteX15" fmla="*/ 1822837 w 11199164"/>
              <a:gd name="connsiteY15" fmla="*/ 28792 h 277911"/>
              <a:gd name="connsiteX16" fmla="*/ 2059132 w 11199164"/>
              <a:gd name="connsiteY16" fmla="*/ 91072 h 277911"/>
              <a:gd name="connsiteX17" fmla="*/ 2194155 w 11199164"/>
              <a:gd name="connsiteY17" fmla="*/ 118752 h 277911"/>
              <a:gd name="connsiteX18" fmla="*/ 2413573 w 11199164"/>
              <a:gd name="connsiteY18" fmla="*/ 111831 h 277911"/>
              <a:gd name="connsiteX19" fmla="*/ 2632987 w 11199164"/>
              <a:gd name="connsiteY19" fmla="*/ 84152 h 277911"/>
              <a:gd name="connsiteX20" fmla="*/ 2734257 w 11199164"/>
              <a:gd name="connsiteY20" fmla="*/ 56472 h 277911"/>
              <a:gd name="connsiteX21" fmla="*/ 2751134 w 11199164"/>
              <a:gd name="connsiteY21" fmla="*/ 49551 h 277911"/>
              <a:gd name="connsiteX22" fmla="*/ 2869281 w 11199164"/>
              <a:gd name="connsiteY22" fmla="*/ 28792 h 277911"/>
              <a:gd name="connsiteX23" fmla="*/ 3122453 w 11199164"/>
              <a:gd name="connsiteY23" fmla="*/ 91072 h 277911"/>
              <a:gd name="connsiteX24" fmla="*/ 3308113 w 11199164"/>
              <a:gd name="connsiteY24" fmla="*/ 104912 h 277911"/>
              <a:gd name="connsiteX25" fmla="*/ 3493771 w 11199164"/>
              <a:gd name="connsiteY25" fmla="*/ 91072 h 277911"/>
              <a:gd name="connsiteX26" fmla="*/ 3662554 w 11199164"/>
              <a:gd name="connsiteY26" fmla="*/ 56472 h 277911"/>
              <a:gd name="connsiteX27" fmla="*/ 3780699 w 11199164"/>
              <a:gd name="connsiteY27" fmla="*/ 21872 h 277911"/>
              <a:gd name="connsiteX28" fmla="*/ 3983236 w 11199164"/>
              <a:gd name="connsiteY28" fmla="*/ 77232 h 277911"/>
              <a:gd name="connsiteX29" fmla="*/ 4118263 w 11199164"/>
              <a:gd name="connsiteY29" fmla="*/ 97991 h 277911"/>
              <a:gd name="connsiteX30" fmla="*/ 4270166 w 11199164"/>
              <a:gd name="connsiteY30" fmla="*/ 111831 h 277911"/>
              <a:gd name="connsiteX31" fmla="*/ 4607728 w 11199164"/>
              <a:gd name="connsiteY31" fmla="*/ 70312 h 277911"/>
              <a:gd name="connsiteX32" fmla="*/ 4725875 w 11199164"/>
              <a:gd name="connsiteY32" fmla="*/ 28792 h 277911"/>
              <a:gd name="connsiteX33" fmla="*/ 4911533 w 11199164"/>
              <a:gd name="connsiteY33" fmla="*/ 84152 h 277911"/>
              <a:gd name="connsiteX34" fmla="*/ 5147827 w 11199164"/>
              <a:gd name="connsiteY34" fmla="*/ 97991 h 277911"/>
              <a:gd name="connsiteX35" fmla="*/ 5316608 w 11199164"/>
              <a:gd name="connsiteY35" fmla="*/ 77232 h 277911"/>
              <a:gd name="connsiteX36" fmla="*/ 5519145 w 11199164"/>
              <a:gd name="connsiteY36" fmla="*/ 42632 h 277911"/>
              <a:gd name="connsiteX37" fmla="*/ 5603538 w 11199164"/>
              <a:gd name="connsiteY37" fmla="*/ 8032 h 277911"/>
              <a:gd name="connsiteX38" fmla="*/ 5605143 w 11199164"/>
              <a:gd name="connsiteY38" fmla="*/ 33692 h 277911"/>
              <a:gd name="connsiteX39" fmla="*/ 5730653 w 11199164"/>
              <a:gd name="connsiteY39" fmla="*/ 62280 h 277911"/>
              <a:gd name="connsiteX40" fmla="*/ 5899434 w 11199164"/>
              <a:gd name="connsiteY40" fmla="*/ 83040 h 277911"/>
              <a:gd name="connsiteX41" fmla="*/ 6135728 w 11199164"/>
              <a:gd name="connsiteY41" fmla="*/ 89959 h 277911"/>
              <a:gd name="connsiteX42" fmla="*/ 6355142 w 11199164"/>
              <a:gd name="connsiteY42" fmla="*/ 83040 h 277911"/>
              <a:gd name="connsiteX43" fmla="*/ 6557680 w 11199164"/>
              <a:gd name="connsiteY43" fmla="*/ 34600 h 277911"/>
              <a:gd name="connsiteX44" fmla="*/ 6709584 w 11199164"/>
              <a:gd name="connsiteY44" fmla="*/ 96880 h 277911"/>
              <a:gd name="connsiteX45" fmla="*/ 6928998 w 11199164"/>
              <a:gd name="connsiteY45" fmla="*/ 110720 h 277911"/>
              <a:gd name="connsiteX46" fmla="*/ 7215926 w 11199164"/>
              <a:gd name="connsiteY46" fmla="*/ 89959 h 277911"/>
              <a:gd name="connsiteX47" fmla="*/ 7300319 w 11199164"/>
              <a:gd name="connsiteY47" fmla="*/ 55360 h 277911"/>
              <a:gd name="connsiteX48" fmla="*/ 7401586 w 11199164"/>
              <a:gd name="connsiteY48" fmla="*/ 20760 h 277911"/>
              <a:gd name="connsiteX49" fmla="*/ 7637880 w 11199164"/>
              <a:gd name="connsiteY49" fmla="*/ 83040 h 277911"/>
              <a:gd name="connsiteX50" fmla="*/ 7772904 w 11199164"/>
              <a:gd name="connsiteY50" fmla="*/ 110720 h 277911"/>
              <a:gd name="connsiteX51" fmla="*/ 7992322 w 11199164"/>
              <a:gd name="connsiteY51" fmla="*/ 103799 h 277911"/>
              <a:gd name="connsiteX52" fmla="*/ 8211736 w 11199164"/>
              <a:gd name="connsiteY52" fmla="*/ 76120 h 277911"/>
              <a:gd name="connsiteX53" fmla="*/ 8313006 w 11199164"/>
              <a:gd name="connsiteY53" fmla="*/ 48440 h 277911"/>
              <a:gd name="connsiteX54" fmla="*/ 8329883 w 11199164"/>
              <a:gd name="connsiteY54" fmla="*/ 41519 h 277911"/>
              <a:gd name="connsiteX55" fmla="*/ 8448030 w 11199164"/>
              <a:gd name="connsiteY55" fmla="*/ 20760 h 277911"/>
              <a:gd name="connsiteX56" fmla="*/ 8701201 w 11199164"/>
              <a:gd name="connsiteY56" fmla="*/ 83040 h 277911"/>
              <a:gd name="connsiteX57" fmla="*/ 8886862 w 11199164"/>
              <a:gd name="connsiteY57" fmla="*/ 96880 h 277911"/>
              <a:gd name="connsiteX58" fmla="*/ 9072520 w 11199164"/>
              <a:gd name="connsiteY58" fmla="*/ 83040 h 277911"/>
              <a:gd name="connsiteX59" fmla="*/ 9241303 w 11199164"/>
              <a:gd name="connsiteY59" fmla="*/ 48440 h 277911"/>
              <a:gd name="connsiteX60" fmla="*/ 9359447 w 11199164"/>
              <a:gd name="connsiteY60" fmla="*/ 13840 h 277911"/>
              <a:gd name="connsiteX61" fmla="*/ 9561985 w 11199164"/>
              <a:gd name="connsiteY61" fmla="*/ 69200 h 277911"/>
              <a:gd name="connsiteX62" fmla="*/ 9697012 w 11199164"/>
              <a:gd name="connsiteY62" fmla="*/ 89959 h 277911"/>
              <a:gd name="connsiteX63" fmla="*/ 9848915 w 11199164"/>
              <a:gd name="connsiteY63" fmla="*/ 103799 h 277911"/>
              <a:gd name="connsiteX64" fmla="*/ 10186476 w 11199164"/>
              <a:gd name="connsiteY64" fmla="*/ 62280 h 277911"/>
              <a:gd name="connsiteX65" fmla="*/ 10304624 w 11199164"/>
              <a:gd name="connsiteY65" fmla="*/ 20760 h 277911"/>
              <a:gd name="connsiteX66" fmla="*/ 10490282 w 11199164"/>
              <a:gd name="connsiteY66" fmla="*/ 76120 h 277911"/>
              <a:gd name="connsiteX67" fmla="*/ 10726576 w 11199164"/>
              <a:gd name="connsiteY67" fmla="*/ 89959 h 277911"/>
              <a:gd name="connsiteX68" fmla="*/ 10895356 w 11199164"/>
              <a:gd name="connsiteY68" fmla="*/ 69200 h 277911"/>
              <a:gd name="connsiteX69" fmla="*/ 11097894 w 11199164"/>
              <a:gd name="connsiteY69" fmla="*/ 34600 h 27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199164" h="277911">
                <a:moveTo>
                  <a:pt x="11182287" y="0"/>
                </a:moveTo>
                <a:lnTo>
                  <a:pt x="11199164" y="269879"/>
                </a:lnTo>
                <a:lnTo>
                  <a:pt x="5619913" y="269879"/>
                </a:lnTo>
                <a:lnTo>
                  <a:pt x="5620415" y="277911"/>
                </a:lnTo>
                <a:lnTo>
                  <a:pt x="0" y="277911"/>
                </a:lnTo>
                <a:lnTo>
                  <a:pt x="0" y="35712"/>
                </a:lnTo>
                <a:lnTo>
                  <a:pt x="151904" y="70312"/>
                </a:lnTo>
                <a:lnTo>
                  <a:pt x="320685" y="91072"/>
                </a:lnTo>
                <a:lnTo>
                  <a:pt x="556979" y="97991"/>
                </a:lnTo>
                <a:lnTo>
                  <a:pt x="776393" y="91072"/>
                </a:lnTo>
                <a:lnTo>
                  <a:pt x="978931" y="42632"/>
                </a:lnTo>
                <a:lnTo>
                  <a:pt x="1130835" y="104912"/>
                </a:lnTo>
                <a:lnTo>
                  <a:pt x="1350249" y="118752"/>
                </a:lnTo>
                <a:lnTo>
                  <a:pt x="1637177" y="97991"/>
                </a:lnTo>
                <a:lnTo>
                  <a:pt x="1721570" y="63392"/>
                </a:lnTo>
                <a:lnTo>
                  <a:pt x="1822837" y="28792"/>
                </a:lnTo>
                <a:lnTo>
                  <a:pt x="2059132" y="91072"/>
                </a:lnTo>
                <a:lnTo>
                  <a:pt x="2194155" y="118752"/>
                </a:lnTo>
                <a:lnTo>
                  <a:pt x="2413573" y="111831"/>
                </a:lnTo>
                <a:lnTo>
                  <a:pt x="2632987" y="84152"/>
                </a:lnTo>
                <a:lnTo>
                  <a:pt x="2734257" y="56472"/>
                </a:lnTo>
                <a:lnTo>
                  <a:pt x="2751134" y="49551"/>
                </a:lnTo>
                <a:lnTo>
                  <a:pt x="2869281" y="28792"/>
                </a:lnTo>
                <a:lnTo>
                  <a:pt x="3122453" y="91072"/>
                </a:lnTo>
                <a:lnTo>
                  <a:pt x="3308113" y="104912"/>
                </a:lnTo>
                <a:lnTo>
                  <a:pt x="3493771" y="91072"/>
                </a:lnTo>
                <a:lnTo>
                  <a:pt x="3662554" y="56472"/>
                </a:lnTo>
                <a:lnTo>
                  <a:pt x="3780699" y="21872"/>
                </a:lnTo>
                <a:lnTo>
                  <a:pt x="3983236" y="77232"/>
                </a:lnTo>
                <a:lnTo>
                  <a:pt x="4118263" y="97991"/>
                </a:lnTo>
                <a:lnTo>
                  <a:pt x="4270166" y="111831"/>
                </a:lnTo>
                <a:lnTo>
                  <a:pt x="4607728" y="70312"/>
                </a:lnTo>
                <a:lnTo>
                  <a:pt x="4725875" y="28792"/>
                </a:lnTo>
                <a:lnTo>
                  <a:pt x="4911533" y="84152"/>
                </a:lnTo>
                <a:lnTo>
                  <a:pt x="5147827" y="97991"/>
                </a:lnTo>
                <a:lnTo>
                  <a:pt x="5316608" y="77232"/>
                </a:lnTo>
                <a:lnTo>
                  <a:pt x="5519145" y="42632"/>
                </a:lnTo>
                <a:lnTo>
                  <a:pt x="5603538" y="8032"/>
                </a:lnTo>
                <a:lnTo>
                  <a:pt x="5605143" y="33692"/>
                </a:lnTo>
                <a:lnTo>
                  <a:pt x="5730653" y="62280"/>
                </a:lnTo>
                <a:lnTo>
                  <a:pt x="5899434" y="83040"/>
                </a:lnTo>
                <a:lnTo>
                  <a:pt x="6135728" y="89959"/>
                </a:lnTo>
                <a:lnTo>
                  <a:pt x="6355142" y="83040"/>
                </a:lnTo>
                <a:lnTo>
                  <a:pt x="6557680" y="34600"/>
                </a:lnTo>
                <a:lnTo>
                  <a:pt x="6709584" y="96880"/>
                </a:lnTo>
                <a:lnTo>
                  <a:pt x="6928998" y="110720"/>
                </a:lnTo>
                <a:lnTo>
                  <a:pt x="7215926" y="89959"/>
                </a:lnTo>
                <a:lnTo>
                  <a:pt x="7300319" y="55360"/>
                </a:lnTo>
                <a:lnTo>
                  <a:pt x="7401586" y="20760"/>
                </a:lnTo>
                <a:lnTo>
                  <a:pt x="7637880" y="83040"/>
                </a:lnTo>
                <a:lnTo>
                  <a:pt x="7772904" y="110720"/>
                </a:lnTo>
                <a:lnTo>
                  <a:pt x="7992322" y="103799"/>
                </a:lnTo>
                <a:lnTo>
                  <a:pt x="8211736" y="76120"/>
                </a:lnTo>
                <a:lnTo>
                  <a:pt x="8313006" y="48440"/>
                </a:lnTo>
                <a:lnTo>
                  <a:pt x="8329883" y="41519"/>
                </a:lnTo>
                <a:lnTo>
                  <a:pt x="8448030" y="20760"/>
                </a:lnTo>
                <a:lnTo>
                  <a:pt x="8701201" y="83040"/>
                </a:lnTo>
                <a:lnTo>
                  <a:pt x="8886862" y="96880"/>
                </a:lnTo>
                <a:lnTo>
                  <a:pt x="9072520" y="83040"/>
                </a:lnTo>
                <a:lnTo>
                  <a:pt x="9241303" y="48440"/>
                </a:lnTo>
                <a:lnTo>
                  <a:pt x="9359447" y="13840"/>
                </a:lnTo>
                <a:lnTo>
                  <a:pt x="9561985" y="69200"/>
                </a:lnTo>
                <a:lnTo>
                  <a:pt x="9697012" y="89959"/>
                </a:lnTo>
                <a:lnTo>
                  <a:pt x="9848915" y="103799"/>
                </a:lnTo>
                <a:lnTo>
                  <a:pt x="10186476" y="62280"/>
                </a:lnTo>
                <a:lnTo>
                  <a:pt x="10304624" y="20760"/>
                </a:lnTo>
                <a:lnTo>
                  <a:pt x="10490282" y="76120"/>
                </a:lnTo>
                <a:lnTo>
                  <a:pt x="10726576" y="89959"/>
                </a:lnTo>
                <a:lnTo>
                  <a:pt x="10895356" y="69200"/>
                </a:lnTo>
                <a:lnTo>
                  <a:pt x="11097894" y="34600"/>
                </a:lnTo>
                <a:close/>
              </a:path>
            </a:pathLst>
          </a:custGeom>
          <a:gradFill flip="none" rotWithShape="1">
            <a:gsLst>
              <a:gs pos="0">
                <a:srgbClr val="5A62AA"/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rgbClr val="5CA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1F4FCDD-6EA4-76F8-1598-CEF4E3F0CA6A}"/>
              </a:ext>
            </a:extLst>
          </p:cNvPr>
          <p:cNvSpPr/>
          <p:nvPr/>
        </p:nvSpPr>
        <p:spPr>
          <a:xfrm>
            <a:off x="-202444" y="5403941"/>
            <a:ext cx="1577741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BDB1-7E28-4874-C9C2-D57B1CD3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A828-C7F9-4EA1-2DAD-1E6D5AD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570D1-4577-B3F0-E110-E6727EEF589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5E75CC-E8B4-EDDD-53EC-D15CAA56169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7BE99-EC38-4A84-C54C-74CA9E9210F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76478-7FA1-DA8E-6395-31313927B71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ADD6ED-2FBF-2566-E5C0-D6541AFD83C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15DE55-3823-277A-ECE9-C8BEF69FC8B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B29AB0-8064-ED64-2E68-818100E276A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BC1DB82-7727-7CC2-62E3-8AB93CE46022}"/>
              </a:ext>
            </a:extLst>
          </p:cNvPr>
          <p:cNvSpPr/>
          <p:nvPr/>
        </p:nvSpPr>
        <p:spPr>
          <a:xfrm rot="11106912">
            <a:off x="9002487" y="1269281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01B21A-225E-3FAB-3735-6249CB2461A5}"/>
              </a:ext>
            </a:extLst>
          </p:cNvPr>
          <p:cNvSpPr/>
          <p:nvPr/>
        </p:nvSpPr>
        <p:spPr>
          <a:xfrm rot="20884359">
            <a:off x="14372075" y="5097028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42E5B53-3FF2-763E-E339-79401EC350C3}"/>
              </a:ext>
            </a:extLst>
          </p:cNvPr>
          <p:cNvSpPr/>
          <p:nvPr/>
        </p:nvSpPr>
        <p:spPr>
          <a:xfrm rot="13090487">
            <a:off x="12684780" y="3275586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1E8E97-7C74-7FAF-C4B0-E2631093C473}"/>
              </a:ext>
            </a:extLst>
          </p:cNvPr>
          <p:cNvGrpSpPr/>
          <p:nvPr/>
        </p:nvGrpSpPr>
        <p:grpSpPr>
          <a:xfrm rot="1323749">
            <a:off x="8861712" y="3545728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CF844-7FC9-740A-22D8-F63D0C65CFC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3" name="Flowchart: Manual Operation 62">
              <a:extLst>
                <a:ext uri="{FF2B5EF4-FFF2-40B4-BE49-F238E27FC236}">
                  <a16:creationId xmlns:a16="http://schemas.microsoft.com/office/drawing/2014/main" id="{82B7B8C6-F066-7AB6-8377-501DE5D1773F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AFF140-4431-E4F8-84E4-3EA7091630D9}"/>
              </a:ext>
            </a:extLst>
          </p:cNvPr>
          <p:cNvSpPr/>
          <p:nvPr/>
        </p:nvSpPr>
        <p:spPr>
          <a:xfrm>
            <a:off x="8001848" y="846828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14F82E-8AF0-3F58-A27F-A3B7E134F2B3}"/>
              </a:ext>
            </a:extLst>
          </p:cNvPr>
          <p:cNvGrpSpPr/>
          <p:nvPr/>
        </p:nvGrpSpPr>
        <p:grpSpPr>
          <a:xfrm rot="846442">
            <a:off x="14150673" y="494857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3605DE-3203-034A-EB17-A775895E2D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32EB5B12-89FD-95A0-85EE-C0259344856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538F32-7385-7C32-0A06-ED03F30BB6C4}"/>
              </a:ext>
            </a:extLst>
          </p:cNvPr>
          <p:cNvGrpSpPr/>
          <p:nvPr/>
        </p:nvGrpSpPr>
        <p:grpSpPr>
          <a:xfrm rot="10280348" flipH="1">
            <a:off x="8833141" y="171023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6937CFB-3295-0BC1-5D9B-735DA4E53CA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9" name="Flowchart: Manual Operation 58">
              <a:extLst>
                <a:ext uri="{FF2B5EF4-FFF2-40B4-BE49-F238E27FC236}">
                  <a16:creationId xmlns:a16="http://schemas.microsoft.com/office/drawing/2014/main" id="{5487334F-CB54-97AA-48F1-55FA75B1A0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139759-322B-8BDA-C64D-2355033973E6}"/>
              </a:ext>
            </a:extLst>
          </p:cNvPr>
          <p:cNvGrpSpPr/>
          <p:nvPr/>
        </p:nvGrpSpPr>
        <p:grpSpPr>
          <a:xfrm>
            <a:off x="8177822" y="3041003"/>
            <a:ext cx="1251996" cy="550378"/>
            <a:chOff x="2034587" y="2735573"/>
            <a:chExt cx="1194279" cy="585810"/>
          </a:xfrm>
        </p:grpSpPr>
        <p:sp>
          <p:nvSpPr>
            <p:cNvPr id="55" name="Flowchart: Manual Operation 54">
              <a:extLst>
                <a:ext uri="{FF2B5EF4-FFF2-40B4-BE49-F238E27FC236}">
                  <a16:creationId xmlns:a16="http://schemas.microsoft.com/office/drawing/2014/main" id="{86C7434C-C828-4DCF-4F88-CCB616A65122}"/>
                </a:ext>
              </a:extLst>
            </p:cNvPr>
            <p:cNvSpPr/>
            <p:nvPr/>
          </p:nvSpPr>
          <p:spPr>
            <a:xfrm rot="5400000">
              <a:off x="1889861" y="2880299"/>
              <a:ext cx="480226" cy="190774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76F7B2-4C9D-D121-051E-DDD53B620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DBBE1F-B983-57EB-66CE-FD81A5A1D942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B320B9-5AF1-4C2D-1383-E6F0FC357CB8}"/>
              </a:ext>
            </a:extLst>
          </p:cNvPr>
          <p:cNvGrpSpPr/>
          <p:nvPr/>
        </p:nvGrpSpPr>
        <p:grpSpPr>
          <a:xfrm rot="20700000">
            <a:off x="12276589" y="369774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1F52CA5-B8D8-4198-235C-4B6EE33AEB1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4" name="Flowchart: Manual Operation 53">
              <a:extLst>
                <a:ext uri="{FF2B5EF4-FFF2-40B4-BE49-F238E27FC236}">
                  <a16:creationId xmlns:a16="http://schemas.microsoft.com/office/drawing/2014/main" id="{B84412FF-FA60-71B9-463D-D034F19B6A0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464949-E924-AC85-F78D-13CA46A66508}"/>
              </a:ext>
            </a:extLst>
          </p:cNvPr>
          <p:cNvGrpSpPr/>
          <p:nvPr/>
        </p:nvGrpSpPr>
        <p:grpSpPr>
          <a:xfrm rot="21149598" flipH="1">
            <a:off x="10591963" y="350326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160DA7-1070-B8A2-0478-B242D21F50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0" name="Flowchart: Manual Operation 49">
              <a:extLst>
                <a:ext uri="{FF2B5EF4-FFF2-40B4-BE49-F238E27FC236}">
                  <a16:creationId xmlns:a16="http://schemas.microsoft.com/office/drawing/2014/main" id="{76D52226-3948-BCC5-E297-7523C6CDBC5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92E4B0-940C-2E10-927C-5357E9E36BE2}"/>
              </a:ext>
            </a:extLst>
          </p:cNvPr>
          <p:cNvGrpSpPr/>
          <p:nvPr/>
        </p:nvGrpSpPr>
        <p:grpSpPr>
          <a:xfrm rot="401509">
            <a:off x="10265583" y="466383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62D69F-BB22-7913-8EC3-E93A1101131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8" name="Flowchart: Manual Operation 47">
              <a:extLst>
                <a:ext uri="{FF2B5EF4-FFF2-40B4-BE49-F238E27FC236}">
                  <a16:creationId xmlns:a16="http://schemas.microsoft.com/office/drawing/2014/main" id="{E0903ACA-4737-AB3B-BA3A-6238884B4EE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4AF99-BDB4-3DEB-B1BF-B9ABBCCFA5EA}"/>
              </a:ext>
            </a:extLst>
          </p:cNvPr>
          <p:cNvGrpSpPr/>
          <p:nvPr/>
        </p:nvGrpSpPr>
        <p:grpSpPr>
          <a:xfrm rot="19204942" flipH="1">
            <a:off x="11427813" y="2287230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5B2AAE-4B42-5698-995C-D5EED69F36C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149768CA-5F70-A63E-71E5-C0A5B217584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13919C-3B32-1B8C-7947-4EA034B7B2CA}"/>
              </a:ext>
            </a:extLst>
          </p:cNvPr>
          <p:cNvGrpSpPr/>
          <p:nvPr/>
        </p:nvGrpSpPr>
        <p:grpSpPr>
          <a:xfrm rot="2221522">
            <a:off x="13353233" y="408419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EBB9BB-495B-9B5F-4CC3-4597ACAA0387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Flowchart: Manual Operation 43">
              <a:extLst>
                <a:ext uri="{FF2B5EF4-FFF2-40B4-BE49-F238E27FC236}">
                  <a16:creationId xmlns:a16="http://schemas.microsoft.com/office/drawing/2014/main" id="{208801BE-9503-5840-055D-F5255D18968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59B8879-CE4E-5956-C609-BF463F7E7016}"/>
              </a:ext>
            </a:extLst>
          </p:cNvPr>
          <p:cNvSpPr/>
          <p:nvPr/>
        </p:nvSpPr>
        <p:spPr>
          <a:xfrm>
            <a:off x="8176906" y="3062634"/>
            <a:ext cx="1613744" cy="4079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BA6603-32D9-CEDD-D016-976892426B72}"/>
              </a:ext>
            </a:extLst>
          </p:cNvPr>
          <p:cNvSpPr txBox="1"/>
          <p:nvPr/>
        </p:nvSpPr>
        <p:spPr>
          <a:xfrm>
            <a:off x="120671" y="1507667"/>
            <a:ext cx="775056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Hybrid-Decentralized</a:t>
            </a:r>
            <a:r>
              <a:rPr lang="en-US" sz="2400" dirty="0">
                <a:solidFill>
                  <a:schemeClr val="bg1"/>
                </a:solidFill>
              </a:rPr>
              <a:t> mission planning for Passenger team uncertain, dynamic environments</a:t>
            </a: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MCAPS</a:t>
            </a:r>
            <a:r>
              <a:rPr lang="en-US" sz="2400" dirty="0">
                <a:solidFill>
                  <a:schemeClr val="bg1"/>
                </a:solidFill>
              </a:rPr>
              <a:t> framework supports Passenger coordination for complex tasks with infrequent Mothership updates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Algorithms support </a:t>
            </a:r>
            <a:r>
              <a:rPr lang="en-US" sz="2400" b="1" dirty="0">
                <a:solidFill>
                  <a:schemeClr val="bg1"/>
                </a:solidFill>
              </a:rPr>
              <a:t>efficient, coordinated Passenger behaviors </a:t>
            </a:r>
            <a:r>
              <a:rPr lang="en-US" sz="2400" dirty="0">
                <a:solidFill>
                  <a:schemeClr val="bg1"/>
                </a:solidFill>
              </a:rPr>
              <a:t>that will enable scientists to </a:t>
            </a:r>
            <a:r>
              <a:rPr lang="en-US" sz="2400" b="1" dirty="0">
                <a:solidFill>
                  <a:schemeClr val="bg1"/>
                </a:solidFill>
              </a:rPr>
              <a:t>explore isolated, data-rich environments</a:t>
            </a:r>
          </a:p>
        </p:txBody>
      </p:sp>
    </p:spTree>
    <p:extLst>
      <p:ext uri="{BB962C8B-B14F-4D97-AF65-F5344CB8AC3E}">
        <p14:creationId xmlns:p14="http://schemas.microsoft.com/office/powerpoint/2010/main" val="5605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5F39-8276-08D2-5341-0BEF3158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546-C35F-290F-396D-C76A323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EBA-A6CD-ADDB-D0FC-96EE15D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Extending </a:t>
            </a:r>
            <a:r>
              <a:rPr lang="en-US" sz="2400" b="1" dirty="0"/>
              <a:t>these Works</a:t>
            </a:r>
          </a:p>
          <a:p>
            <a:r>
              <a:rPr lang="en-US" sz="2400" dirty="0"/>
              <a:t>Granular plan merging for hybrid-decentralized planner</a:t>
            </a:r>
          </a:p>
          <a:p>
            <a:r>
              <a:rPr lang="en-US" sz="2400" dirty="0"/>
              <a:t>Novelty-seeking/intrinsic dense reward signals for learning MCAPS specializations</a:t>
            </a:r>
          </a:p>
          <a:p>
            <a:r>
              <a:rPr lang="en-US" sz="2400" dirty="0"/>
              <a:t>Principled multi-objective decomposition for MCAPS candidate objectives</a:t>
            </a:r>
          </a:p>
          <a:p>
            <a:r>
              <a:rPr lang="en-US" sz="2400" dirty="0"/>
              <a:t>Integrate learning Passenger policies with coordinator policy in hybrid multiagent RL framework for MCAPS</a:t>
            </a:r>
          </a:p>
          <a:p>
            <a:pPr marL="0" indent="0">
              <a:buNone/>
            </a:pPr>
            <a:r>
              <a:rPr lang="en-US" sz="2400" b="1" dirty="0"/>
              <a:t>Big Picture </a:t>
            </a:r>
            <a:r>
              <a:rPr lang="en-US" sz="2400" dirty="0"/>
              <a:t>Opportunities</a:t>
            </a:r>
          </a:p>
          <a:p>
            <a:r>
              <a:rPr lang="en-US" sz="2400" dirty="0"/>
              <a:t>Take advantage of powerful Mothership computers to perform basic science autonomously in the field, adjust team behaviors accordingly</a:t>
            </a:r>
          </a:p>
          <a:p>
            <a:r>
              <a:rPr lang="en-US" sz="2400" dirty="0"/>
              <a:t>Mothership-supported underwater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5C39-8A6B-F3B5-2E45-D261208C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4F137-3A1D-ADB1-86E9-F162A9C3EB4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868533-E8F5-EA84-0CB4-B423B35582D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7C6E50-67B0-FCDD-6600-ED5929FC832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2F4006-D5BC-03DB-B69C-2CA7CF3D833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E359ED-88F4-A052-1C58-50C82889CC7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FF8CDD-671A-735D-9721-9A52ECC8C3A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A85C6A-EA3E-5763-4188-EB751BF6474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1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647" y="1232020"/>
            <a:ext cx="1934160" cy="19341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583635" y="415384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2000537" y="1181901"/>
            <a:ext cx="4125504" cy="23459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>
                <a:solidFill>
                  <a:sysClr val="windowText" lastClr="000000"/>
                </a:solidFill>
              </a:rPr>
              <a:t>Advisor</a:t>
            </a:r>
            <a:r>
              <a:rPr lang="en-US" sz="2000" dirty="0">
                <a:solidFill>
                  <a:sysClr val="windowText" lastClr="000000"/>
                </a:solidFill>
              </a:rPr>
              <a:t>:</a:t>
            </a:r>
          </a:p>
          <a:p>
            <a:r>
              <a:rPr lang="en-US" sz="2000" dirty="0">
                <a:solidFill>
                  <a:sysClr val="windowText" lastClr="000000"/>
                </a:solidFill>
              </a:rPr>
              <a:t>Dr. Geoff Hollinger</a:t>
            </a:r>
          </a:p>
          <a:p>
            <a:endParaRPr lang="en-US" sz="2000" dirty="0">
              <a:solidFill>
                <a:sysClr val="windowText" lastClr="000000"/>
              </a:solidFill>
            </a:endParaRPr>
          </a:p>
          <a:p>
            <a:r>
              <a:rPr lang="en-US" sz="2000" u="sng" dirty="0">
                <a:solidFill>
                  <a:sysClr val="windowText" lastClr="000000"/>
                </a:solidFill>
              </a:rPr>
              <a:t>Thesis Committee</a:t>
            </a:r>
            <a:r>
              <a:rPr lang="en-US" sz="2000" dirty="0">
                <a:solidFill>
                  <a:sysClr val="windowText" lastClr="000000"/>
                </a:solidFill>
              </a:rPr>
              <a:t>:</a:t>
            </a:r>
          </a:p>
          <a:p>
            <a:r>
              <a:rPr lang="en-US" sz="2000" dirty="0">
                <a:solidFill>
                  <a:sysClr val="windowText" lastClr="000000"/>
                </a:solidFill>
              </a:rPr>
              <a:t>Dr. Kagan Tumer</a:t>
            </a:r>
          </a:p>
          <a:p>
            <a:r>
              <a:rPr lang="en-US" sz="2000" dirty="0">
                <a:solidFill>
                  <a:sysClr val="windowText" lastClr="000000"/>
                </a:solidFill>
              </a:rPr>
              <a:t>Dr. Jessica Garwood</a:t>
            </a:r>
          </a:p>
          <a:p>
            <a:r>
              <a:rPr lang="en-US" sz="2000" dirty="0">
                <a:solidFill>
                  <a:sysClr val="windowText" lastClr="000000"/>
                </a:solidFill>
              </a:rPr>
              <a:t>Dr. Joshua Reeves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7680019" y="3066184"/>
            <a:ext cx="166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87" y="4653624"/>
            <a:ext cx="1372613" cy="6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04" y="5715254"/>
            <a:ext cx="2045752" cy="46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6522909" y="5520734"/>
            <a:ext cx="2357667" cy="79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504" y="4324674"/>
            <a:ext cx="2073303" cy="116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73" y="4752344"/>
            <a:ext cx="2318795" cy="4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521BDF9-C98B-5066-D303-678786651D25}"/>
              </a:ext>
            </a:extLst>
          </p:cNvPr>
          <p:cNvSpPr txBox="1">
            <a:spLocks/>
          </p:cNvSpPr>
          <p:nvPr/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3F01-B7B8-A4AB-F236-0732D3CD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A96E93-F5D4-E9CB-42F5-45FE384A8ABB}"/>
              </a:ext>
            </a:extLst>
          </p:cNvPr>
          <p:cNvSpPr/>
          <p:nvPr/>
        </p:nvSpPr>
        <p:spPr>
          <a:xfrm>
            <a:off x="9448800" y="5789010"/>
            <a:ext cx="2743200" cy="1066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42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EE6-F3DD-1898-B442-47D3EDA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1FEF-8382-7AD3-9CED-B220C9E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TODO</a:t>
            </a:r>
            <a:r>
              <a:rPr lang="en-US" sz="1800" dirty="0"/>
              <a:t>: Finish me</a:t>
            </a:r>
          </a:p>
          <a:p>
            <a:pPr marL="0" indent="0">
              <a:buNone/>
            </a:pPr>
            <a:r>
              <a:rPr lang="en-US" sz="1800" dirty="0"/>
              <a:t>[1] Larter, Robert, Basal Melting, Roughness and Structural Integrity of Ice Shelves. Geophysical Research Letters. Volume 49, 202 10.1029/2021GL097421.</a:t>
            </a:r>
          </a:p>
          <a:p>
            <a:pPr marL="0" indent="0">
              <a:buNone/>
            </a:pPr>
            <a:r>
              <a:rPr lang="en-US" sz="1800" dirty="0"/>
              <a:t>[2] M. </a:t>
            </a:r>
            <a:r>
              <a:rPr lang="en-US" sz="1800" dirty="0" err="1"/>
              <a:t>Modasshir</a:t>
            </a:r>
            <a:r>
              <a:rPr lang="en-US" sz="1800" dirty="0"/>
              <a:t>, S. Rahman, O. Youngquist and I. </a:t>
            </a:r>
            <a:r>
              <a:rPr lang="en-US" sz="1800" dirty="0" err="1"/>
              <a:t>Rekleitis</a:t>
            </a:r>
            <a:r>
              <a:rPr lang="en-US" sz="1800" dirty="0"/>
              <a:t>, Coral Identification and Counting with an Autonomous Underwater Vehicle, 2018 IEEE International Conference on Robotics and Biomimetics (ROBIO), Kuala Lumpur, Malaysia, 2018, pp. 524-529, </a:t>
            </a:r>
            <a:r>
              <a:rPr lang="en-US" sz="1800" dirty="0" err="1"/>
              <a:t>doi</a:t>
            </a:r>
            <a:r>
              <a:rPr lang="en-US" sz="1800" dirty="0"/>
              <a:t>: 10.1109/ROBIO.2018.8664785.</a:t>
            </a:r>
          </a:p>
          <a:p>
            <a:pPr marL="0" indent="0">
              <a:buNone/>
            </a:pPr>
            <a:r>
              <a:rPr lang="en-US" sz="1800" dirty="0"/>
              <a:t>[3] S. </a:t>
            </a:r>
            <a:r>
              <a:rPr lang="en-US" sz="1800" dirty="0" err="1"/>
              <a:t>MahmoudZadeh</a:t>
            </a:r>
            <a:r>
              <a:rPr lang="en-US" sz="1800" dirty="0"/>
              <a:t> and A. Yazdani, Distributed task allocation and mission planning of AUVs for persistent underwater ecological monitoring and preservation, Ocean Engineering, Volume 290, 2023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839EB-3EE4-DD00-914A-4D40858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4D59-706C-74D1-08CB-462FF176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12ED-D8E0-B5A1-635B-9BF6671E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Globally-Aligned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445C-21E6-638E-6027-06B9CDDD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11EF5-7E31-3D3E-791E-0B92B38DAC0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DB4C0A-42F8-CB85-BC29-8B00F612A33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628B8C-881E-8969-3A97-0E3EAA13632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86203D-8FEC-42F2-495E-C2395006F7EE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25153A-719D-16D4-3561-2358CCE1F24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774017-560C-95D4-B0CD-5BBB680B4F9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29303-5B73-163F-7544-F6F4B813F9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770033-467F-72B5-9E4B-9621171A923C}"/>
              </a:ext>
            </a:extLst>
          </p:cNvPr>
          <p:cNvGrpSpPr/>
          <p:nvPr/>
        </p:nvGrpSpPr>
        <p:grpSpPr>
          <a:xfrm>
            <a:off x="1026168" y="1801992"/>
            <a:ext cx="3091102" cy="2986241"/>
            <a:chOff x="1261596" y="1749385"/>
            <a:chExt cx="3091102" cy="29862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409BAC-FFE1-1F1E-35F9-2D99160335CE}"/>
                </a:ext>
              </a:extLst>
            </p:cNvPr>
            <p:cNvGrpSpPr/>
            <p:nvPr/>
          </p:nvGrpSpPr>
          <p:grpSpPr>
            <a:xfrm>
              <a:off x="1349250" y="2385589"/>
              <a:ext cx="2640293" cy="2350037"/>
              <a:chOff x="1584827" y="2564524"/>
              <a:chExt cx="2640293" cy="235003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9ACACFD-8FAF-C474-D494-5E029FAD2A7D}"/>
                  </a:ext>
                </a:extLst>
              </p:cNvPr>
              <p:cNvGrpSpPr/>
              <p:nvPr/>
            </p:nvGrpSpPr>
            <p:grpSpPr>
              <a:xfrm>
                <a:off x="1860331" y="2564524"/>
                <a:ext cx="2364789" cy="2075794"/>
                <a:chOff x="1860331" y="2564524"/>
                <a:chExt cx="2364789" cy="2075794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920A7E3-DE95-25B7-9E0D-87235D92E318}"/>
                    </a:ext>
                  </a:extLst>
                </p:cNvPr>
                <p:cNvCxnSpPr/>
                <p:nvPr/>
              </p:nvCxnSpPr>
              <p:spPr>
                <a:xfrm>
                  <a:off x="1860331" y="4487918"/>
                  <a:ext cx="2364789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48407F1-09E8-035A-2BA9-D6DB742FE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2731" y="2564524"/>
                  <a:ext cx="0" cy="207579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80E08-7AF0-ADFA-FA9F-F8CEAEA1456C}"/>
                  </a:ext>
                </a:extLst>
              </p:cNvPr>
              <p:cNvSpPr txBox="1"/>
              <p:nvPr/>
            </p:nvSpPr>
            <p:spPr>
              <a:xfrm>
                <a:off x="2191387" y="4545229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Do Tasks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6D693F-3673-F477-7FCD-FF3F43E2795D}"/>
                  </a:ext>
                </a:extLst>
              </p:cNvPr>
              <p:cNvSpPr txBox="1"/>
              <p:nvPr/>
            </p:nvSpPr>
            <p:spPr>
              <a:xfrm rot="16200000">
                <a:off x="918155" y="3391261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Relay Comms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F6D242-A143-BC82-67B2-04983520187F}"/>
                </a:ext>
              </a:extLst>
            </p:cNvPr>
            <p:cNvSpPr txBox="1"/>
            <p:nvPr/>
          </p:nvSpPr>
          <p:spPr>
            <a:xfrm>
              <a:off x="1261596" y="1749385"/>
              <a:ext cx="3091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Robot </a:t>
              </a:r>
              <a:r>
                <a:rPr lang="en-US" sz="2000" i="1" dirty="0" err="1"/>
                <a:t>i</a:t>
              </a:r>
              <a:r>
                <a:rPr lang="en-US" sz="2000" dirty="0"/>
                <a:t> Objectives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92590D-663B-D384-D8CF-CA86EFEA1456}"/>
              </a:ext>
            </a:extLst>
          </p:cNvPr>
          <p:cNvGrpSpPr/>
          <p:nvPr/>
        </p:nvGrpSpPr>
        <p:grpSpPr>
          <a:xfrm>
            <a:off x="3423057" y="4046483"/>
            <a:ext cx="1464254" cy="369332"/>
            <a:chOff x="3423057" y="4046483"/>
            <a:chExt cx="1464254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C20E41-6305-FC47-046D-61C520D95626}"/>
                </a:ext>
              </a:extLst>
            </p:cNvPr>
            <p:cNvSpPr/>
            <p:nvPr/>
          </p:nvSpPr>
          <p:spPr>
            <a:xfrm>
              <a:off x="3423057" y="4133747"/>
              <a:ext cx="194181" cy="194181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D23689-6ADD-255C-C1DC-73DA6B3316B7}"/>
                </a:ext>
              </a:extLst>
            </p:cNvPr>
            <p:cNvSpPr txBox="1"/>
            <p:nvPr/>
          </p:nvSpPr>
          <p:spPr>
            <a:xfrm>
              <a:off x="3615523" y="4046483"/>
              <a:ext cx="127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Tasks only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9D0EA-02F2-36C7-EC93-1C6964A2365B}"/>
              </a:ext>
            </a:extLst>
          </p:cNvPr>
          <p:cNvGrpSpPr/>
          <p:nvPr/>
        </p:nvGrpSpPr>
        <p:grpSpPr>
          <a:xfrm>
            <a:off x="1635554" y="2308176"/>
            <a:ext cx="1787503" cy="369332"/>
            <a:chOff x="1635554" y="2308176"/>
            <a:chExt cx="1787503" cy="3693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D9B100-7670-C380-1852-DAB2955EC1AA}"/>
                </a:ext>
              </a:extLst>
            </p:cNvPr>
            <p:cNvSpPr/>
            <p:nvPr/>
          </p:nvSpPr>
          <p:spPr>
            <a:xfrm>
              <a:off x="1635554" y="2404080"/>
              <a:ext cx="194181" cy="194181"/>
            </a:xfrm>
            <a:prstGeom prst="ellipse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4DC1C-4821-5486-C5DF-06D7796C85F7}"/>
                </a:ext>
              </a:extLst>
            </p:cNvPr>
            <p:cNvSpPr txBox="1"/>
            <p:nvPr/>
          </p:nvSpPr>
          <p:spPr>
            <a:xfrm>
              <a:off x="1829735" y="2308176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Comms only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3BDEFC-F7C2-1FF4-C207-E5FF9625F742}"/>
              </a:ext>
            </a:extLst>
          </p:cNvPr>
          <p:cNvGrpSpPr/>
          <p:nvPr/>
        </p:nvGrpSpPr>
        <p:grpSpPr>
          <a:xfrm>
            <a:off x="3118463" y="3215227"/>
            <a:ext cx="1804024" cy="369332"/>
            <a:chOff x="3118463" y="3215227"/>
            <a:chExt cx="1804024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8419DF-C787-0178-0A35-FE2CC6D7D20B}"/>
                </a:ext>
              </a:extLst>
            </p:cNvPr>
            <p:cNvSpPr/>
            <p:nvPr/>
          </p:nvSpPr>
          <p:spPr>
            <a:xfrm>
              <a:off x="3118463" y="3302803"/>
              <a:ext cx="194181" cy="194181"/>
            </a:xfrm>
            <a:prstGeom prst="ellipse">
              <a:avLst/>
            </a:prstGeom>
            <a:solidFill>
              <a:srgbClr val="A27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1725B5-E6F8-4B0E-7EA5-9E752FC056B4}"/>
                </a:ext>
              </a:extLst>
            </p:cNvPr>
            <p:cNvSpPr txBox="1"/>
            <p:nvPr/>
          </p:nvSpPr>
          <p:spPr>
            <a:xfrm>
              <a:off x="3329165" y="3215227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Mixed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543830-5480-2A5D-8D4B-917660820045}"/>
              </a:ext>
            </a:extLst>
          </p:cNvPr>
          <p:cNvGrpSpPr/>
          <p:nvPr/>
        </p:nvGrpSpPr>
        <p:grpSpPr>
          <a:xfrm>
            <a:off x="4844270" y="1876592"/>
            <a:ext cx="3091102" cy="2986241"/>
            <a:chOff x="4844270" y="1876592"/>
            <a:chExt cx="3091102" cy="298624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B08378-BD43-4C51-4654-118CAD7B6DDD}"/>
                </a:ext>
              </a:extLst>
            </p:cNvPr>
            <p:cNvGrpSpPr/>
            <p:nvPr/>
          </p:nvGrpSpPr>
          <p:grpSpPr>
            <a:xfrm>
              <a:off x="4844270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D864DF8-F31F-3E63-4E80-4E36201BA95C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BA8F208-D475-51E8-E807-966FC8868108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2E9EDFF-EF86-D908-9F19-97C8117DAE69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C647F9AE-2CE2-FB3B-86B3-580BBD787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C18ADC3-8566-5CF7-7581-D7087EEDD04A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FFA558-1C9A-A817-CC27-EDCDC8E79682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00D6C8-E5A1-711E-3523-C3D441A7DE13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j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89EC80E-2DDF-DEB9-FFB2-0DCF25E4F5FB}"/>
                </a:ext>
              </a:extLst>
            </p:cNvPr>
            <p:cNvSpPr/>
            <p:nvPr/>
          </p:nvSpPr>
          <p:spPr>
            <a:xfrm>
              <a:off x="6238322" y="2677508"/>
              <a:ext cx="194181" cy="194181"/>
            </a:xfrm>
            <a:prstGeom prst="ellipse">
              <a:avLst/>
            </a:prstGeom>
            <a:solidFill>
              <a:srgbClr val="66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2DF598-9C26-70EE-BF63-BB256C4A1FD1}"/>
              </a:ext>
            </a:extLst>
          </p:cNvPr>
          <p:cNvGrpSpPr/>
          <p:nvPr/>
        </p:nvGrpSpPr>
        <p:grpSpPr>
          <a:xfrm>
            <a:off x="8299216" y="1876592"/>
            <a:ext cx="3091102" cy="2986241"/>
            <a:chOff x="8299216" y="1876592"/>
            <a:chExt cx="3091102" cy="29862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330AF80-AE0D-8F56-AC2C-4AB02124D743}"/>
                </a:ext>
              </a:extLst>
            </p:cNvPr>
            <p:cNvGrpSpPr/>
            <p:nvPr/>
          </p:nvGrpSpPr>
          <p:grpSpPr>
            <a:xfrm>
              <a:off x="8299216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F17E6FD-552B-2EC0-B438-8977AE6B15EB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40B4BB8-37B1-D257-0DF3-065C26E2022D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8A1E571-75E7-E9AF-E135-B11569E8D427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87845BB-9B8C-28F9-FE21-B7D631EE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BC40AC-5C76-1020-F051-95B2698CAB32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047BD1-EAC9-193C-97B2-F0546398ED87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63D98D-B4BD-E73B-7816-DA50D86F60F9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k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2AEE4B4-E2FD-0C87-8267-2C6808920B1D}"/>
                </a:ext>
              </a:extLst>
            </p:cNvPr>
            <p:cNvSpPr/>
            <p:nvPr/>
          </p:nvSpPr>
          <p:spPr>
            <a:xfrm>
              <a:off x="10456093" y="3851429"/>
              <a:ext cx="194181" cy="194181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DB3FC92-46AF-83C5-DE2A-900793B455C6}"/>
              </a:ext>
            </a:extLst>
          </p:cNvPr>
          <p:cNvSpPr txBox="1"/>
          <p:nvPr/>
        </p:nvSpPr>
        <p:spPr>
          <a:xfrm>
            <a:off x="3578842" y="5333985"/>
            <a:ext cx="56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objective weightings (</a:t>
            </a:r>
            <a:r>
              <a:rPr lang="en-US" b="1" dirty="0"/>
              <a:t>specialization scalars</a:t>
            </a:r>
            <a:r>
              <a:rPr lang="en-US" dirty="0"/>
              <a:t>) produce team behaviors that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609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7B4E-9167-4C47-BA2B-F982245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Mothership-Passenger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001B-529E-D0E7-2D18-BAD4FB6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273B5D-1867-B98D-228A-A194A578E640}"/>
              </a:ext>
            </a:extLst>
          </p:cNvPr>
          <p:cNvGrpSpPr/>
          <p:nvPr/>
        </p:nvGrpSpPr>
        <p:grpSpPr>
          <a:xfrm>
            <a:off x="-331113" y="920199"/>
            <a:ext cx="12854226" cy="5017602"/>
            <a:chOff x="-343777" y="659583"/>
            <a:chExt cx="12854226" cy="501760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15A68E-1CA4-7260-BBAC-CB4D38D5E02C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0F5E2F0-AB0C-8C64-9110-50BE3E613C9D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E00A2-4B17-02B1-99D7-72064D80D879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B4277E6-A3D8-5A4A-D976-7F0ACFFF4B1D}"/>
                </a:ext>
              </a:extLst>
            </p:cNvPr>
            <p:cNvSpPr/>
            <p:nvPr/>
          </p:nvSpPr>
          <p:spPr>
            <a:xfrm rot="20884359">
              <a:off x="8842214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A0B556B-3BD3-434F-711C-124B76AA13F9}"/>
                </a:ext>
              </a:extLst>
            </p:cNvPr>
            <p:cNvSpPr/>
            <p:nvPr/>
          </p:nvSpPr>
          <p:spPr>
            <a:xfrm rot="13090487">
              <a:off x="6811698" y="2800086"/>
              <a:ext cx="368392" cy="5846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5793E76-5679-8546-25BF-155E01A8D9B8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C06D12A-4D5E-7D0B-A713-57E76ABF7B2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2159AD48-0296-871C-9817-A6DBAF96D51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BEE3F0-3AD0-5DD1-A1D0-0C0F8F5DF37C}"/>
                </a:ext>
              </a:extLst>
            </p:cNvPr>
            <p:cNvSpPr/>
            <p:nvPr/>
          </p:nvSpPr>
          <p:spPr>
            <a:xfrm>
              <a:off x="1966146" y="659583"/>
              <a:ext cx="10213190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885689-7768-76B9-9BA2-45435683713B}"/>
                </a:ext>
              </a:extLst>
            </p:cNvPr>
            <p:cNvGrpSpPr/>
            <p:nvPr/>
          </p:nvGrpSpPr>
          <p:grpSpPr>
            <a:xfrm rot="846442">
              <a:off x="8620826" y="4761323"/>
              <a:ext cx="438326" cy="127993"/>
              <a:chOff x="2070900" y="-317896"/>
              <a:chExt cx="1644575" cy="480231"/>
            </a:xfrm>
            <a:solidFill>
              <a:schemeClr val="bg2">
                <a:lumMod val="50000"/>
              </a:schemeClr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21761D-DDCD-40D6-89DB-6E0BC1598EEA}"/>
                  </a:ext>
                </a:extLst>
              </p:cNvPr>
              <p:cNvSpPr/>
              <p:nvPr/>
            </p:nvSpPr>
            <p:spPr>
              <a:xfrm>
                <a:off x="2176113" y="-294841"/>
                <a:ext cx="1539362" cy="4341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Flowchart: Manual Operation 117">
                <a:extLst>
                  <a:ext uri="{FF2B5EF4-FFF2-40B4-BE49-F238E27FC236}">
                    <a16:creationId xmlns:a16="http://schemas.microsoft.com/office/drawing/2014/main" id="{FBD5C809-F383-C762-CC13-8B0F68DC510A}"/>
                  </a:ext>
                </a:extLst>
              </p:cNvPr>
              <p:cNvSpPr/>
              <p:nvPr/>
            </p:nvSpPr>
            <p:spPr>
              <a:xfrm rot="5400000">
                <a:off x="1926170" y="-173166"/>
                <a:ext cx="480231" cy="190771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9AD2E3-195F-649B-B6AD-4B9F16DB6F6D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333A0-5B21-A3D6-1368-0138D6DBD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836544"/>
              <a:ext cx="1761025" cy="12212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7D1FF-9393-73E2-432A-C314A11CA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833741" cy="46048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3503CE-D2C9-F4A8-D9F6-835DE06FE254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6E1ED11-26E3-2EBE-1F5E-7FC99F5CBB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1AD5F15A-B219-D2E7-59CA-FDA23D256C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F5CF2E-2D50-23CA-E117-403BD65FB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8238C98-8B1F-4DC7-EFD8-88A5E4F2AA93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908E3A8-4643-6168-8381-88481696BE29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90ABFEC-933E-B2D9-87CB-4CD3A3AEE135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C4D512C-7C6B-1A20-8758-E29E3783F5F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112" name="Flowchart: Manual Operation 111">
                    <a:extLst>
                      <a:ext uri="{FF2B5EF4-FFF2-40B4-BE49-F238E27FC236}">
                        <a16:creationId xmlns:a16="http://schemas.microsoft.com/office/drawing/2014/main" id="{7F14BADE-D280-EBED-C5CE-61F8CC329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1D23CEA-B2A0-A8B9-7CAD-D16311BC1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D85332B-3E0E-AC1F-2953-4BA8E4AF2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86BAB7A-5AF6-859A-B4EF-25606FEED65A}"/>
                  </a:ext>
                </a:extLst>
              </p:cNvPr>
              <p:cNvGrpSpPr/>
              <p:nvPr/>
            </p:nvGrpSpPr>
            <p:grpSpPr>
              <a:xfrm rot="20700000">
                <a:off x="6357632" y="3354862"/>
                <a:ext cx="438329" cy="127992"/>
                <a:chOff x="804476" y="-306007"/>
                <a:chExt cx="164459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5EDC0D1-B322-6ABE-FAA0-02AD4E303452}"/>
                    </a:ext>
                  </a:extLst>
                </p:cNvPr>
                <p:cNvSpPr/>
                <p:nvPr/>
              </p:nvSpPr>
              <p:spPr>
                <a:xfrm>
                  <a:off x="909722" y="-282997"/>
                  <a:ext cx="1539346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7" name="Flowchart: Manual Operation 106">
                  <a:extLst>
                    <a:ext uri="{FF2B5EF4-FFF2-40B4-BE49-F238E27FC236}">
                      <a16:creationId xmlns:a16="http://schemas.microsoft.com/office/drawing/2014/main" id="{CD738CE3-F637-CA99-2B4C-77C7296CD8B4}"/>
                    </a:ext>
                  </a:extLst>
                </p:cNvPr>
                <p:cNvSpPr/>
                <p:nvPr/>
              </p:nvSpPr>
              <p:spPr>
                <a:xfrm rot="5400000">
                  <a:off x="659749" y="-161280"/>
                  <a:ext cx="480226" cy="190772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649B24D-23ED-BF19-EC28-35E6BF53D9F8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9CA5D73-E570-51F5-56E3-F71ADB93150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5" name="Flowchart: Manual Operation 104">
                  <a:extLst>
                    <a:ext uri="{FF2B5EF4-FFF2-40B4-BE49-F238E27FC236}">
                      <a16:creationId xmlns:a16="http://schemas.microsoft.com/office/drawing/2014/main" id="{56C1E626-D8C2-E3F7-E107-D4D10FCE744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D188CD-55DC-5B72-3835-FF58D7C7090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FCC4D84-3F4B-AD06-D4FB-764BDAD9A7D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Flowchart: Manual Operation 102">
                  <a:extLst>
                    <a:ext uri="{FF2B5EF4-FFF2-40B4-BE49-F238E27FC236}">
                      <a16:creationId xmlns:a16="http://schemas.microsoft.com/office/drawing/2014/main" id="{8CB5374A-F73E-E6B7-3F9C-131988A6376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172658-9669-365E-5B9F-AE1C138738F4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9B970B2-7BFC-5583-D437-70B9FFE7EAE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Flowchart: Manual Operation 100">
                  <a:extLst>
                    <a:ext uri="{FF2B5EF4-FFF2-40B4-BE49-F238E27FC236}">
                      <a16:creationId xmlns:a16="http://schemas.microsoft.com/office/drawing/2014/main" id="{B1B33145-61C0-5F2D-83BA-91CC8CE9650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972439E-E3CF-C6DD-AC31-CC1C52232F10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1E5A4D-3942-87A9-C270-2963BA7A171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Flowchart: Manual Operation 98">
                  <a:extLst>
                    <a:ext uri="{FF2B5EF4-FFF2-40B4-BE49-F238E27FC236}">
                      <a16:creationId xmlns:a16="http://schemas.microsoft.com/office/drawing/2014/main" id="{2DE8A046-A44E-16B5-397B-112C2AD368A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EF74612-62E0-EE97-BDF5-32DF697F9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EBD2D70-4FC0-C854-366C-5D826E55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5933F-645F-028F-7A01-42CF8F98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2111E-05D2-DD2A-B444-4ABA545BD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F311FF-9A25-5B67-18B1-99BCD62E1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6606" cy="3940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31FE795-F654-97E6-93AC-8BD7E638AB23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8B03BBD-D6F0-AF6E-2927-EB103CFAFA3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7" name="Flowchart: Manual Operation 96">
                  <a:extLst>
                    <a:ext uri="{FF2B5EF4-FFF2-40B4-BE49-F238E27FC236}">
                      <a16:creationId xmlns:a16="http://schemas.microsoft.com/office/drawing/2014/main" id="{6DC3D374-723C-0ADE-66F1-3895AAE7CA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88E85-16BB-3A3F-FB21-A204BAAD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7741" y="3491042"/>
                <a:ext cx="460023" cy="32563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FCF40EE-C515-837F-97C5-2F2630CB4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C7CADB4-C549-832A-91F6-857344AFB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5656" y="3644184"/>
                <a:ext cx="35122" cy="119236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FAB412-D514-1EAC-5086-7D0652F64C83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DAFAC-5896-BF90-1327-FE9DC2AB0866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0A1A34-34C6-6699-5E3B-27F23A87E93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2F694D-4B28-4268-74C3-076E7510EFB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15AE63-191B-3C3A-275D-E7E626E7B29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707E07-5299-4B8A-C95D-EC4CBA7DB6D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518301-6E4A-C58B-A66E-3A680FF51ED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A4463D-7174-4851-B2F1-E4D143A5F7B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98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1A-D815-1226-D4C5-D70C36F6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32088" cy="646331"/>
          </a:xfrm>
        </p:spPr>
        <p:txBody>
          <a:bodyPr>
            <a:noAutofit/>
          </a:bodyPr>
          <a:lstStyle/>
          <a:p>
            <a:r>
              <a:rPr lang="en-US" sz="3600" dirty="0"/>
              <a:t>Data Collection with Autonomous Underwater Vehicles (AUVs)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4E4A-0000-F4A3-0A4E-53993E8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CA989-B38C-40B6-38EE-64F6E597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 t="1229" r="621"/>
          <a:stretch>
            <a:fillRect/>
          </a:stretch>
        </p:blipFill>
        <p:spPr>
          <a:xfrm>
            <a:off x="1376925" y="2325202"/>
            <a:ext cx="4086372" cy="229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53E98-C038-0A2D-81D3-645CA37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19" y="2325202"/>
            <a:ext cx="4608534" cy="2268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087E1F-D273-78CC-84A7-DE3E30EDF8C7}"/>
              </a:ext>
            </a:extLst>
          </p:cNvPr>
          <p:cNvSpPr txBox="1"/>
          <p:nvPr/>
        </p:nvSpPr>
        <p:spPr>
          <a:xfrm>
            <a:off x="6198719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MahmoudZadeh</a:t>
            </a:r>
            <a:r>
              <a:rPr lang="en-US" sz="1050" dirty="0"/>
              <a:t> &amp; Yazdani (2023), Ocean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AA2AD-49DB-59A3-1684-34B0E997EA6F}"/>
              </a:ext>
            </a:extLst>
          </p:cNvPr>
          <p:cNvSpPr txBox="1"/>
          <p:nvPr/>
        </p:nvSpPr>
        <p:spPr>
          <a:xfrm>
            <a:off x="1271752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Modasshir</a:t>
            </a:r>
            <a:r>
              <a:rPr lang="en-US" sz="1050" dirty="0"/>
              <a:t> et al. (2018), ROBIO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7019-9CCA-CE92-F488-4157B63B1F8D}"/>
              </a:ext>
            </a:extLst>
          </p:cNvPr>
          <p:cNvSpPr txBox="1"/>
          <p:nvPr/>
        </p:nvSpPr>
        <p:spPr>
          <a:xfrm>
            <a:off x="1333807" y="1839914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Single-robot coral reef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0CC29-2662-A5A2-0DDD-0D7386BC6A99}"/>
              </a:ext>
            </a:extLst>
          </p:cNvPr>
          <p:cNvSpPr txBox="1"/>
          <p:nvPr/>
        </p:nvSpPr>
        <p:spPr>
          <a:xfrm>
            <a:off x="6198719" y="1839914"/>
            <a:ext cx="460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Multi-robot environmental monitoring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2A70B-6544-1707-312C-EB18A30C226B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DCCDCE-F831-2673-E5FA-B069E9E1060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D86447-CA75-D84F-764E-0E7C0653FFB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35D461-8DDA-4368-6BAF-CC34D552A5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39428E-1843-CF0D-7B93-3F5B26A1891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BCFC6-D774-E94D-AE2F-9908B019C3B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5BAC3-FC98-2B1E-69BE-5AA1E6D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595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08F9-BB7F-2BF9-7B40-275B2E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Emergent Behaviors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B2CE-D71E-563A-3A3E-25D1336E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7619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Allow the Mothership to learn joint specialization values that optimize team performance for different environment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F3CD-196F-B7B4-8CBA-8EE0C2C6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211EA-4262-235A-F040-786A13614B9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B98D67-D0DA-199F-6FC0-EF848C96667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D8292D-2424-77F0-2766-1DD31743E7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531E02-CB1C-69F3-9EF9-8B2E2C2741D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5118F-A3FA-F096-BACA-C9E14320CA1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96E710-2EA7-6ED8-E1D4-C5C88725B26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1B08B1-0C7D-BE44-3408-B67A761482C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rapezoid 12">
            <a:extLst>
              <a:ext uri="{FF2B5EF4-FFF2-40B4-BE49-F238E27FC236}">
                <a16:creationId xmlns:a16="http://schemas.microsoft.com/office/drawing/2014/main" id="{9A6FEEF7-8E08-4122-E4E6-4F6B520B16B1}"/>
              </a:ext>
            </a:extLst>
          </p:cNvPr>
          <p:cNvSpPr/>
          <p:nvPr/>
        </p:nvSpPr>
        <p:spPr>
          <a:xfrm rot="5400000">
            <a:off x="3380542" y="2343160"/>
            <a:ext cx="2100926" cy="1441785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1600" dirty="0"/>
              <a:t>Policy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4CC288-727B-257B-DCE3-CA16569641AD}"/>
              </a:ext>
            </a:extLst>
          </p:cNvPr>
          <p:cNvSpPr/>
          <p:nvPr/>
        </p:nvSpPr>
        <p:spPr>
          <a:xfrm>
            <a:off x="5321651" y="2880297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6EA88A-4D9D-0ACA-E28A-41A3B60EFAC3}"/>
              </a:ext>
            </a:extLst>
          </p:cNvPr>
          <p:cNvSpPr/>
          <p:nvPr/>
        </p:nvSpPr>
        <p:spPr>
          <a:xfrm rot="5400000">
            <a:off x="6772133" y="3844326"/>
            <a:ext cx="94358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48AC01-692A-517D-6352-85EA4EC65F72}"/>
              </a:ext>
            </a:extLst>
          </p:cNvPr>
          <p:cNvSpPr/>
          <p:nvPr/>
        </p:nvSpPr>
        <p:spPr>
          <a:xfrm>
            <a:off x="6205521" y="4627110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5580AF96-3DE1-0699-7104-3950E6600598}"/>
              </a:ext>
            </a:extLst>
          </p:cNvPr>
          <p:cNvSpPr/>
          <p:nvPr/>
        </p:nvSpPr>
        <p:spPr>
          <a:xfrm rot="16200000">
            <a:off x="4465335" y="3937931"/>
            <a:ext cx="1258615" cy="1783675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EF2BF0-6BE4-BE6F-1E18-64FC3EEA5828}"/>
              </a:ext>
            </a:extLst>
          </p:cNvPr>
          <p:cNvGrpSpPr/>
          <p:nvPr/>
        </p:nvGrpSpPr>
        <p:grpSpPr>
          <a:xfrm>
            <a:off x="6129394" y="2701795"/>
            <a:ext cx="2535454" cy="743394"/>
            <a:chOff x="6831829" y="1286096"/>
            <a:chExt cx="1821081" cy="743394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F8AD0AE0-DE04-CB8A-C831-C389BD89CA79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D9E30DB1-3320-90C5-F69F-9626B681336D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D33200D-592B-FED9-E240-F4DB2750074B}"/>
                </a:ext>
              </a:extLst>
            </p:cNvPr>
            <p:cNvSpPr/>
            <p:nvPr/>
          </p:nvSpPr>
          <p:spPr>
            <a:xfrm>
              <a:off x="6831829" y="1457990"/>
              <a:ext cx="1583592" cy="571500"/>
            </a:xfrm>
            <a:prstGeom prst="parallelogram">
              <a:avLst/>
            </a:prstGeom>
            <a:solidFill>
              <a:srgbClr val="FF635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Passenger </a:t>
              </a:r>
              <a:r>
                <a:rPr lang="en-US" sz="1200" i="1" dirty="0" err="1"/>
                <a:t>i</a:t>
              </a:r>
              <a:r>
                <a:rPr lang="en-US" sz="1200" dirty="0"/>
                <a:t> Specialization Scalars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C5835B-CA60-3A1F-33F6-93DDA466885A}"/>
              </a:ext>
            </a:extLst>
          </p:cNvPr>
          <p:cNvSpPr txBox="1"/>
          <p:nvPr/>
        </p:nvSpPr>
        <p:spPr>
          <a:xfrm>
            <a:off x="2994196" y="4705268"/>
            <a:ext cx="120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state, reward</a:t>
            </a:r>
          </a:p>
        </p:txBody>
      </p:sp>
    </p:spTree>
    <p:extLst>
      <p:ext uri="{BB962C8B-B14F-4D97-AF65-F5344CB8AC3E}">
        <p14:creationId xmlns:p14="http://schemas.microsoft.com/office/powerpoint/2010/main" val="1114271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33CC-BFCC-F363-5932-DA173B023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227B-C969-019F-0035-E2EBB63D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2865F-04AC-AAC9-276A-BB1DAD00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687333-8CFE-B0F9-58F6-D445EABDDC0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E4FE7E-70AA-5316-2416-CFC4EEE17D1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7C4F3F-D8A9-A9D4-83F6-27144D4230A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6C42000-CC1C-A38B-A263-DF9C6A65624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AE93F-2070-C5B0-BC49-263CDF9B851E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04D27D-69A1-FD1C-4058-4EC2090210F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A4163D-0906-DC48-F936-5AF85960B91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D53A45-6633-37A5-B351-4F6C126F17C3}"/>
              </a:ext>
            </a:extLst>
          </p:cNvPr>
          <p:cNvGrpSpPr/>
          <p:nvPr/>
        </p:nvGrpSpPr>
        <p:grpSpPr>
          <a:xfrm>
            <a:off x="1925120" y="808088"/>
            <a:ext cx="7945449" cy="5503810"/>
            <a:chOff x="1876480" y="808088"/>
            <a:chExt cx="7945449" cy="55038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3ECB220-378A-F08F-7753-6965E721CC5B}"/>
                </a:ext>
              </a:extLst>
            </p:cNvPr>
            <p:cNvGrpSpPr/>
            <p:nvPr/>
          </p:nvGrpSpPr>
          <p:grpSpPr>
            <a:xfrm>
              <a:off x="2245813" y="808088"/>
              <a:ext cx="7576116" cy="5503810"/>
              <a:chOff x="2245813" y="808088"/>
              <a:chExt cx="7576116" cy="5503810"/>
            </a:xfrm>
          </p:grpSpPr>
          <p:pic>
            <p:nvPicPr>
              <p:cNvPr id="17" name="Picture 16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49C8B2EC-B14B-FF62-7BB4-AD199555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2560184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3" name="Picture 12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61CB710D-A05B-D08F-2728-2E38E7B8C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4311729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5" name="Picture 14" descr="A white background with black and white clouds&#10;&#10;AI-generated content may be incorrect.">
                <a:extLst>
                  <a:ext uri="{FF2B5EF4-FFF2-40B4-BE49-F238E27FC236}">
                    <a16:creationId xmlns:a16="http://schemas.microsoft.com/office/drawing/2014/main" id="{549B5064-15D8-8351-7F25-196CA9C68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760" y="808088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9" name="Picture 18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F3439AAC-FC21-7601-EFF6-9A130F438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1021474"/>
                <a:ext cx="5616113" cy="1574623"/>
              </a:xfrm>
              <a:prstGeom prst="rect">
                <a:avLst/>
              </a:prstGeom>
            </p:spPr>
          </p:pic>
          <p:pic>
            <p:nvPicPr>
              <p:cNvPr id="21" name="Picture 20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205C29D3-12F0-C689-F085-57F4621B8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2773296"/>
                <a:ext cx="5616112" cy="1574623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0BB950EF-B91B-C69B-7153-0A32D3D8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281"/>
              <a:stretch>
                <a:fillRect/>
              </a:stretch>
            </p:blipFill>
            <p:spPr>
              <a:xfrm>
                <a:off x="2245813" y="4500106"/>
                <a:ext cx="5616112" cy="1623413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E1AC5D-E424-3D32-5349-12D0F7D71F11}"/>
                </a:ext>
              </a:extLst>
            </p:cNvPr>
            <p:cNvSpPr txBox="1"/>
            <p:nvPr/>
          </p:nvSpPr>
          <p:spPr>
            <a:xfrm rot="16200000">
              <a:off x="149207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B0AD28-75F6-0EFD-CF24-5C84D65B0861}"/>
                </a:ext>
              </a:extLst>
            </p:cNvPr>
            <p:cNvSpPr txBox="1"/>
            <p:nvPr/>
          </p:nvSpPr>
          <p:spPr>
            <a:xfrm rot="16200000">
              <a:off x="149207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C90152-C8E2-F536-BE4B-69C72BCE71EC}"/>
                </a:ext>
              </a:extLst>
            </p:cNvPr>
            <p:cNvSpPr txBox="1"/>
            <p:nvPr/>
          </p:nvSpPr>
          <p:spPr>
            <a:xfrm rot="16200000">
              <a:off x="1492077" y="5127145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441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0-41EA-4550-BA15-E2386AF6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5D5A-C443-0186-39CE-F827A8C0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MOOS-</a:t>
            </a:r>
            <a:r>
              <a:rPr lang="en-US" dirty="0" err="1"/>
              <a:t>IvP</a:t>
            </a:r>
            <a:r>
              <a:rPr lang="en-US" dirty="0"/>
              <a:t> + </a:t>
            </a:r>
            <a:r>
              <a:rPr lang="en-US" dirty="0" err="1"/>
              <a:t>IvP</a:t>
            </a:r>
            <a:r>
              <a:rPr lang="en-US" dirty="0"/>
              <a:t> Helm: Tends to treat Passengers only as executors, with no agency (no decentralized planning). </a:t>
            </a:r>
            <a:r>
              <a:rPr lang="en-US" dirty="0" err="1"/>
              <a:t>IvP</a:t>
            </a:r>
            <a:r>
              <a:rPr lang="en-US" dirty="0"/>
              <a:t>-Helm coordinates Passenger behaviors (rigid).</a:t>
            </a:r>
          </a:p>
          <a:p>
            <a:pPr lvl="1"/>
            <a:r>
              <a:rPr lang="en-US" dirty="0"/>
              <a:t>Behaviors: </a:t>
            </a:r>
            <a:r>
              <a:rPr lang="en-US" dirty="0" err="1"/>
              <a:t>ConstantDepth</a:t>
            </a:r>
            <a:r>
              <a:rPr lang="en-US" dirty="0"/>
              <a:t>/Speed, </a:t>
            </a:r>
            <a:r>
              <a:rPr lang="en-US" dirty="0" err="1"/>
              <a:t>AvoidObstacles</a:t>
            </a:r>
            <a:r>
              <a:rPr lang="en-US" dirty="0"/>
              <a:t>, Loiter, Surface, Waypoint etc.</a:t>
            </a:r>
          </a:p>
          <a:p>
            <a:pPr lvl="2"/>
            <a:r>
              <a:rPr lang="en-US" dirty="0"/>
              <a:t>These are not really planning-type behaviors that support mission-level coordination between robots</a:t>
            </a:r>
          </a:p>
          <a:p>
            <a:pPr lvl="1"/>
            <a:r>
              <a:rPr lang="en-US" dirty="0"/>
              <a:t>Coordinating Multiple Autonomies to Improve Mission Performance adds “Neptune,” which is sort of a Mothership-like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38434-D131-7102-2E11-FFBCB7C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8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7A5960-C915-3B22-438F-FF4DAD57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FCF-C1A7-1F5B-8092-84514E0D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9CEA-3713-6D46-4BDA-6FF7A392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Mission Planning Framework for Collaborative Underwater Operations Using Behavior Trees: </a:t>
            </a:r>
            <a:r>
              <a:rPr lang="en-US" dirty="0"/>
              <a:t>plans missions on Mothership, executes on Passengers (no replanning, limited adaptation/coordination)</a:t>
            </a:r>
          </a:p>
          <a:p>
            <a:endParaRPr lang="en-US" b="1" dirty="0"/>
          </a:p>
          <a:p>
            <a:r>
              <a:rPr lang="en-US" b="1" dirty="0"/>
              <a:t>Distributed task allocation and mission planning of AUVs for persistent underwater ecological monitoring and preservation</a:t>
            </a:r>
          </a:p>
          <a:p>
            <a:pPr lvl="1"/>
            <a:r>
              <a:rPr lang="en-US" dirty="0"/>
              <a:t>Initially centralized (not necessarily on Mothership), then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2CA9-AD50-648E-7971-4BA521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7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DD3-BB4F-9071-115A-2ECADE52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04D7-32CD-C458-146B-415E193D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current methods favor centralized planning, decentralized execution (with minor adjustments). Not satisfactory for dynamic environments or long-range missions (must have greater decentralized autonomy).</a:t>
            </a:r>
          </a:p>
          <a:p>
            <a:r>
              <a:rPr lang="en-US" dirty="0"/>
              <a:t>So, how can we enhance decentralized autonomy with Mothership?</a:t>
            </a:r>
          </a:p>
          <a:p>
            <a:pPr lvl="1"/>
            <a:r>
              <a:rPr lang="en-US" dirty="0"/>
              <a:t>(in ways that </a:t>
            </a:r>
            <a:r>
              <a:rPr lang="en-US" dirty="0" err="1"/>
              <a:t>IvP</a:t>
            </a:r>
            <a:r>
              <a:rPr lang="en-US" dirty="0"/>
              <a:t> Helm cannot? I guess </a:t>
            </a:r>
            <a:r>
              <a:rPr lang="en-US" dirty="0" err="1"/>
              <a:t>IvP</a:t>
            </a:r>
            <a:r>
              <a:rPr lang="en-US" dirty="0"/>
              <a:t> Helm doesn’t natively plan, just adapts behaviors according to external specs…)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CF08-33BE-4821-B2FB-7682F78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66E-A19C-BD48-00DD-D791396D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Decentralized, Role-Based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5A31-2122-AD9E-45D2-6D38F8C1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skip this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7F30-90A4-AF25-7CF8-A555C76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B6AE9-BF36-FAEE-780C-79ED11DA96B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7656F9-D0A7-F152-12E7-7E325FDDEC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3D4FBA-3FD8-4D1D-2D7F-C5247188092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CC7C24-3AAC-4219-D014-D6B30F295D5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24AC87-3973-0FC0-9B0B-C703DB259C7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A9A879-5351-9144-43DA-26F84E01340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C6E26A-EAAA-529A-B263-5340340870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23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4F-7226-C553-E26D-97B03A5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Multi-AUV Mission Planning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EA92-3761-75E5-D22B-54B2DD75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9AE1E-5B7C-9B38-78D7-1F2CED9B15A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D6BF3C-A0C1-0096-2852-04135D35641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0BE102-A29A-D04F-2E06-C031BB38B94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09A1D3-F5EC-CC58-FDB9-3C86CB5814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6B55D2-44B7-DE7D-DD7F-6B574DCD601D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169D14-EB91-287C-FC44-EAE2907CAA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3A9E2-E212-A6E3-0948-7D593DABD7E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7F3640-301A-193C-99A9-B3314BC7628C}"/>
              </a:ext>
            </a:extLst>
          </p:cNvPr>
          <p:cNvGrpSpPr/>
          <p:nvPr/>
        </p:nvGrpSpPr>
        <p:grpSpPr>
          <a:xfrm>
            <a:off x="910001" y="955336"/>
            <a:ext cx="4608534" cy="2605271"/>
            <a:chOff x="6119681" y="1002898"/>
            <a:chExt cx="4608534" cy="2605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DDB25A-6926-1850-3F19-AEBF84A090EB}"/>
                </a:ext>
              </a:extLst>
            </p:cNvPr>
            <p:cNvSpPr txBox="1"/>
            <p:nvPr/>
          </p:nvSpPr>
          <p:spPr>
            <a:xfrm>
              <a:off x="6119681" y="1002898"/>
              <a:ext cx="46085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Centralized coordination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E444E-CDF7-498A-C147-D698B39458F2}"/>
                </a:ext>
              </a:extLst>
            </p:cNvPr>
            <p:cNvSpPr txBox="1"/>
            <p:nvPr/>
          </p:nvSpPr>
          <p:spPr>
            <a:xfrm>
              <a:off x="7142779" y="3377337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Yan et al. (2020), Ocean Engineering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9948B-EC87-363F-70F8-E40C9DAB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6349" y="1400270"/>
              <a:ext cx="2415199" cy="197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E05249E-F737-6EB4-DEF8-F504C6C55975}"/>
              </a:ext>
            </a:extLst>
          </p:cNvPr>
          <p:cNvGrpSpPr/>
          <p:nvPr/>
        </p:nvGrpSpPr>
        <p:grpSpPr>
          <a:xfrm>
            <a:off x="2433253" y="3544418"/>
            <a:ext cx="6768856" cy="2788536"/>
            <a:chOff x="2433253" y="3544418"/>
            <a:chExt cx="6768856" cy="27885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34C3CB8-4050-B1D8-AD9A-542C5CC02330}"/>
                </a:ext>
              </a:extLst>
            </p:cNvPr>
            <p:cNvGrpSpPr/>
            <p:nvPr/>
          </p:nvGrpSpPr>
          <p:grpSpPr>
            <a:xfrm>
              <a:off x="2433253" y="3544418"/>
              <a:ext cx="6768856" cy="2788536"/>
              <a:chOff x="2433253" y="3723091"/>
              <a:chExt cx="6768856" cy="278853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572A0F-1708-DD71-C9BA-3758E3EE3D15}"/>
                  </a:ext>
                </a:extLst>
              </p:cNvPr>
              <p:cNvSpPr txBox="1"/>
              <p:nvPr/>
            </p:nvSpPr>
            <p:spPr>
              <a:xfrm>
                <a:off x="3735248" y="3723091"/>
                <a:ext cx="4608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Hybrid coordination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36962D-537E-912E-1AD3-A12498D7C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3253" y="4124240"/>
                <a:ext cx="3853073" cy="202856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A1327-01BB-974E-2CA6-4765A40F4FEA}"/>
                  </a:ext>
                </a:extLst>
              </p:cNvPr>
              <p:cNvSpPr txBox="1"/>
              <p:nvPr/>
            </p:nvSpPr>
            <p:spPr>
              <a:xfrm>
                <a:off x="6578346" y="6142295"/>
                <a:ext cx="2623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err="1"/>
                  <a:t>MahmoudZadeh</a:t>
                </a:r>
                <a:r>
                  <a:rPr lang="en-US" sz="900" dirty="0"/>
                  <a:t> &amp; Yazdani (2023), Ocean Engineering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0572B-EB06-E3C6-50A1-98447B109D8E}"/>
                  </a:ext>
                </a:extLst>
              </p:cNvPr>
              <p:cNvSpPr txBox="1"/>
              <p:nvPr/>
            </p:nvSpPr>
            <p:spPr>
              <a:xfrm>
                <a:off x="2626293" y="6113720"/>
                <a:ext cx="34525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Benjamin et al. (2010), JFR</a:t>
                </a: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EC011B2-4AEA-9B48-E7E1-03BB0D49F933}"/>
                </a:ext>
              </a:extLst>
            </p:cNvPr>
            <p:cNvSpPr/>
            <p:nvPr/>
          </p:nvSpPr>
          <p:spPr>
            <a:xfrm>
              <a:off x="6719381" y="4055599"/>
              <a:ext cx="2023354" cy="5058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Initial mission definition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7E9D8B7-368E-9AA8-8C4D-80810E9B204E}"/>
                </a:ext>
              </a:extLst>
            </p:cNvPr>
            <p:cNvSpPr/>
            <p:nvPr/>
          </p:nvSpPr>
          <p:spPr>
            <a:xfrm>
              <a:off x="6389649" y="5278849"/>
              <a:ext cx="990657" cy="4246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AUV 1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266857B-939B-1E31-6C47-51509EB7310F}"/>
                </a:ext>
              </a:extLst>
            </p:cNvPr>
            <p:cNvSpPr/>
            <p:nvPr/>
          </p:nvSpPr>
          <p:spPr>
            <a:xfrm>
              <a:off x="8069292" y="5258445"/>
              <a:ext cx="990657" cy="424659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AUV 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676D78D-5819-7393-8AD4-D7E85984A43B}"/>
                </a:ext>
              </a:extLst>
            </p:cNvPr>
            <p:cNvCxnSpPr/>
            <p:nvPr/>
          </p:nvCxnSpPr>
          <p:spPr>
            <a:xfrm>
              <a:off x="7480571" y="5372963"/>
              <a:ext cx="515566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8252B66-7C70-5555-968B-534948C1B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0571" y="5583730"/>
              <a:ext cx="500974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E2CC44B1-EC6B-BFF6-3C81-D36902F71107}"/>
                </a:ext>
              </a:extLst>
            </p:cNvPr>
            <p:cNvSpPr/>
            <p:nvPr/>
          </p:nvSpPr>
          <p:spPr>
            <a:xfrm>
              <a:off x="7587575" y="4688234"/>
              <a:ext cx="301558" cy="50583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DAA75B-DA1C-86FB-EEDC-29158066B7D0}"/>
                </a:ext>
              </a:extLst>
            </p:cNvPr>
            <p:cNvSpPr txBox="1"/>
            <p:nvPr/>
          </p:nvSpPr>
          <p:spPr>
            <a:xfrm>
              <a:off x="6785837" y="5703327"/>
              <a:ext cx="20111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Decentralized refinement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DB213F-8448-B413-9035-BF1A138F0203}"/>
                </a:ext>
              </a:extLst>
            </p:cNvPr>
            <p:cNvSpPr txBox="1"/>
            <p:nvPr/>
          </p:nvSpPr>
          <p:spPr>
            <a:xfrm>
              <a:off x="7889133" y="4739967"/>
              <a:ext cx="7490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Upload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0420A8-F685-3DAD-93BF-4FDC11E42459}"/>
              </a:ext>
            </a:extLst>
          </p:cNvPr>
          <p:cNvGrpSpPr/>
          <p:nvPr/>
        </p:nvGrpSpPr>
        <p:grpSpPr>
          <a:xfrm>
            <a:off x="6849918" y="920386"/>
            <a:ext cx="4172607" cy="2619887"/>
            <a:chOff x="6849918" y="920386"/>
            <a:chExt cx="4172607" cy="26198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D30773-DB01-ACDB-1F3C-5B4654E284CE}"/>
                </a:ext>
              </a:extLst>
            </p:cNvPr>
            <p:cNvGrpSpPr/>
            <p:nvPr/>
          </p:nvGrpSpPr>
          <p:grpSpPr>
            <a:xfrm>
              <a:off x="6849918" y="920386"/>
              <a:ext cx="4172607" cy="2619887"/>
              <a:chOff x="1271751" y="999089"/>
              <a:chExt cx="4172607" cy="261988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25966-0162-9827-7011-79969297B3D9}"/>
                  </a:ext>
                </a:extLst>
              </p:cNvPr>
              <p:cNvSpPr txBox="1"/>
              <p:nvPr/>
            </p:nvSpPr>
            <p:spPr>
              <a:xfrm>
                <a:off x="1271751" y="999089"/>
                <a:ext cx="41726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Decentralized coordination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8D7055-7AF1-8C45-A211-DE9D08BCB5CC}"/>
                  </a:ext>
                </a:extLst>
              </p:cNvPr>
              <p:cNvSpPr txBox="1"/>
              <p:nvPr/>
            </p:nvSpPr>
            <p:spPr>
              <a:xfrm>
                <a:off x="1790847" y="3388144"/>
                <a:ext cx="30355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Wang et al. (2022), Ocean Engineering</a:t>
                </a:r>
              </a:p>
            </p:txBody>
          </p: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4EC2F25-D163-BE77-9EE5-A607631ED165}"/>
                </a:ext>
              </a:extLst>
            </p:cNvPr>
            <p:cNvSpPr/>
            <p:nvPr/>
          </p:nvSpPr>
          <p:spPr>
            <a:xfrm>
              <a:off x="7353125" y="1388684"/>
              <a:ext cx="990657" cy="424659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AUV 1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A774BF-F20F-8597-618B-3B6C86E97580}"/>
                </a:ext>
              </a:extLst>
            </p:cNvPr>
            <p:cNvSpPr/>
            <p:nvPr/>
          </p:nvSpPr>
          <p:spPr>
            <a:xfrm>
              <a:off x="9309114" y="1857490"/>
              <a:ext cx="990657" cy="4246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AUV 2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B23FF06-13B5-85FD-EA22-7856E74ABCB3}"/>
                </a:ext>
              </a:extLst>
            </p:cNvPr>
            <p:cNvSpPr/>
            <p:nvPr/>
          </p:nvSpPr>
          <p:spPr>
            <a:xfrm>
              <a:off x="7759367" y="2646586"/>
              <a:ext cx="990657" cy="4246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AUV 3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2A960BD-7940-DB07-1592-CB2004055C88}"/>
                </a:ext>
              </a:extLst>
            </p:cNvPr>
            <p:cNvCxnSpPr/>
            <p:nvPr/>
          </p:nvCxnSpPr>
          <p:spPr>
            <a:xfrm flipH="1" flipV="1">
              <a:off x="7889133" y="1930645"/>
              <a:ext cx="243191" cy="57676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3403375-3803-72CC-ADEA-468C8C74C3A6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55" y="1642558"/>
              <a:ext cx="610157" cy="24733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D48AFAE-88AF-A07D-CD3D-5EF1C6474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9005" y="2434066"/>
              <a:ext cx="439414" cy="2987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17A4B02-DDAA-6094-AA17-4C7A52183EBF}"/>
                </a:ext>
              </a:extLst>
            </p:cNvPr>
            <p:cNvSpPr txBox="1"/>
            <p:nvPr/>
          </p:nvSpPr>
          <p:spPr>
            <a:xfrm>
              <a:off x="8560085" y="1467268"/>
              <a:ext cx="7490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Bid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11E928-DA2E-7227-110D-5375F8B7D6DB}"/>
                </a:ext>
              </a:extLst>
            </p:cNvPr>
            <p:cNvSpPr txBox="1"/>
            <p:nvPr/>
          </p:nvSpPr>
          <p:spPr>
            <a:xfrm>
              <a:off x="8963904" y="2515781"/>
              <a:ext cx="7490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Bid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4CF29F-1EB5-C455-922E-3A2743143F91}"/>
                </a:ext>
              </a:extLst>
            </p:cNvPr>
            <p:cNvSpPr txBox="1"/>
            <p:nvPr/>
          </p:nvSpPr>
          <p:spPr>
            <a:xfrm>
              <a:off x="7417207" y="2086178"/>
              <a:ext cx="7490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Bid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7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E4C2-D42A-CD08-368B-A1EEC966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AFE1-9377-FD3E-39EB-45089A3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E3C66-D2B4-2F1E-1FFB-D47C01C0B573}"/>
              </a:ext>
            </a:extLst>
          </p:cNvPr>
          <p:cNvSpPr/>
          <p:nvPr/>
        </p:nvSpPr>
        <p:spPr>
          <a:xfrm>
            <a:off x="838200" y="2405675"/>
            <a:ext cx="10515600" cy="1761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We can leverage a Mothership’s </a:t>
            </a:r>
            <a:r>
              <a:rPr lang="en-US" sz="2800" b="1" dirty="0">
                <a:solidFill>
                  <a:sysClr val="windowText" lastClr="000000"/>
                </a:solidFill>
              </a:rPr>
              <a:t>global perspective </a:t>
            </a:r>
            <a:r>
              <a:rPr lang="en-US" sz="2800" dirty="0">
                <a:solidFill>
                  <a:sysClr val="windowText" lastClr="000000"/>
                </a:solidFill>
              </a:rPr>
              <a:t>and </a:t>
            </a:r>
            <a:r>
              <a:rPr lang="en-US" sz="2800" b="1" dirty="0">
                <a:solidFill>
                  <a:sysClr val="windowText" lastClr="000000"/>
                </a:solidFill>
              </a:rPr>
              <a:t>computational</a:t>
            </a:r>
            <a:r>
              <a:rPr lang="en-US" sz="2800" dirty="0">
                <a:solidFill>
                  <a:sysClr val="windowText" lastClr="000000"/>
                </a:solidFill>
              </a:rPr>
              <a:t> </a:t>
            </a:r>
            <a:r>
              <a:rPr lang="en-US" sz="2800" b="1" dirty="0">
                <a:solidFill>
                  <a:sysClr val="windowText" lastClr="000000"/>
                </a:solidFill>
              </a:rPr>
              <a:t>advantages</a:t>
            </a:r>
            <a:r>
              <a:rPr lang="en-US" sz="2800" dirty="0">
                <a:solidFill>
                  <a:sysClr val="windowText" lastClr="000000"/>
                </a:solidFill>
              </a:rPr>
              <a:t> to bolster </a:t>
            </a:r>
            <a:r>
              <a:rPr lang="en-US" sz="2800" b="1" dirty="0">
                <a:solidFill>
                  <a:sysClr val="windowText" lastClr="000000"/>
                </a:solidFill>
              </a:rPr>
              <a:t>decentralized Passenger mission planning</a:t>
            </a:r>
            <a:r>
              <a:rPr lang="en-US" sz="2800" dirty="0">
                <a:solidFill>
                  <a:sysClr val="windowText" lastClr="000000"/>
                </a:solidFill>
              </a:rPr>
              <a:t> routines.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3021B-3840-FD45-DCAC-F96D3DF8F591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757AA-49E2-26ED-7B42-2BB2B042613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32438F-07DA-788A-7219-3DBD40FCF6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519CB4-5D64-DB81-D9C3-66F2973D79B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8F4091-76AF-3AAA-70D2-617EE3E9247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A1F6E6-E1EF-9E5B-8F96-BE066CBD91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D7A561-8160-A06F-1341-73487EC94F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0CDB-CB90-0F87-7CAA-CA8ED702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Planning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74277-C028-17B7-42D4-FA9BD2E2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153B-311B-5092-671F-608CAC8856FA}"/>
              </a:ext>
            </a:extLst>
          </p:cNvPr>
          <p:cNvSpPr txBox="1"/>
          <p:nvPr/>
        </p:nvSpPr>
        <p:spPr>
          <a:xfrm>
            <a:off x="419247" y="1216739"/>
            <a:ext cx="585543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Task allocation </a:t>
            </a:r>
            <a:r>
              <a:rPr lang="en-US" sz="2800" dirty="0"/>
              <a:t>and </a:t>
            </a:r>
            <a:r>
              <a:rPr lang="en-US" sz="2800" b="1" dirty="0"/>
              <a:t>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Energy and/or time </a:t>
            </a:r>
            <a:r>
              <a:rPr lang="en-US" sz="2800" b="1" dirty="0"/>
              <a:t>budgets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Uncertain</a:t>
            </a:r>
            <a:r>
              <a:rPr lang="en-US" sz="2800" dirty="0"/>
              <a:t> </a:t>
            </a:r>
            <a:r>
              <a:rPr lang="en-US" sz="2800" b="1" dirty="0"/>
              <a:t>environment</a:t>
            </a:r>
            <a:r>
              <a:rPr lang="en-US" sz="2800" dirty="0"/>
              <a:t> features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Mission </a:t>
            </a:r>
            <a:r>
              <a:rPr lang="en-US" sz="2800" b="1" dirty="0"/>
              <a:t>disruptions </a:t>
            </a:r>
            <a:r>
              <a:rPr lang="en-US" sz="2800" dirty="0"/>
              <a:t>and </a:t>
            </a:r>
            <a:r>
              <a:rPr lang="en-US" sz="2800" b="1" dirty="0"/>
              <a:t>dynamics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Comms</a:t>
            </a:r>
            <a:r>
              <a:rPr lang="en-US" sz="2800" dirty="0"/>
              <a:t> bandwidth limits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Complex task </a:t>
            </a:r>
            <a:r>
              <a:rPr lang="en-US" sz="2800" dirty="0"/>
              <a:t>requirements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03EACF-E760-C898-6ABC-2D0A711E947B}"/>
              </a:ext>
            </a:extLst>
          </p:cNvPr>
          <p:cNvGrpSpPr/>
          <p:nvPr/>
        </p:nvGrpSpPr>
        <p:grpSpPr>
          <a:xfrm>
            <a:off x="6196277" y="1249893"/>
            <a:ext cx="5608007" cy="2617913"/>
            <a:chOff x="6196277" y="1249893"/>
            <a:chExt cx="5608007" cy="26179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CF33A2-4750-BB07-7CAE-415BADB81514}"/>
                </a:ext>
              </a:extLst>
            </p:cNvPr>
            <p:cNvSpPr txBox="1"/>
            <p:nvPr/>
          </p:nvSpPr>
          <p:spPr>
            <a:xfrm>
              <a:off x="6801049" y="1270796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Hybrid Decentralization for Multi-Robot Orienteering with</a:t>
              </a:r>
              <a:br>
                <a:rPr lang="en-US" sz="2400" dirty="0"/>
              </a:br>
              <a:r>
                <a:rPr lang="en-US" sz="2400" dirty="0"/>
                <a:t>Mothership-Passenger Systems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513F926-28A5-0244-47E6-03B139A6456C}"/>
                </a:ext>
              </a:extLst>
            </p:cNvPr>
            <p:cNvSpPr/>
            <p:nvPr/>
          </p:nvSpPr>
          <p:spPr>
            <a:xfrm>
              <a:off x="6196277" y="1249893"/>
              <a:ext cx="409903" cy="2617913"/>
            </a:xfrm>
            <a:prstGeom prst="rightBrace">
              <a:avLst>
                <a:gd name="adj1" fmla="val 44009"/>
                <a:gd name="adj2" fmla="val 21811"/>
              </a:avLst>
            </a:prstGeom>
            <a:ln>
              <a:solidFill>
                <a:srgbClr val="57A7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456BC-9B96-92E4-A2B7-A0735C9015A7}"/>
              </a:ext>
            </a:extLst>
          </p:cNvPr>
          <p:cNvGrpSpPr/>
          <p:nvPr/>
        </p:nvGrpSpPr>
        <p:grpSpPr>
          <a:xfrm>
            <a:off x="6191023" y="3423125"/>
            <a:ext cx="5613261" cy="1671599"/>
            <a:chOff x="6191023" y="3423125"/>
            <a:chExt cx="5613261" cy="16715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287CC6-EB88-2F65-A5D4-67720DE71AFA}"/>
                </a:ext>
              </a:extLst>
            </p:cNvPr>
            <p:cNvSpPr txBox="1"/>
            <p:nvPr/>
          </p:nvSpPr>
          <p:spPr>
            <a:xfrm>
              <a:off x="6801049" y="3894395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Learning-Based Coordination for  Mothership-Passenger Systems in Complex Task Domains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64554138-E34A-AC97-CEB2-BF4D5BDC7C52}"/>
                </a:ext>
              </a:extLst>
            </p:cNvPr>
            <p:cNvSpPr/>
            <p:nvPr/>
          </p:nvSpPr>
          <p:spPr>
            <a:xfrm>
              <a:off x="6191023" y="3423125"/>
              <a:ext cx="409903" cy="1671599"/>
            </a:xfrm>
            <a:prstGeom prst="rightBrace">
              <a:avLst>
                <a:gd name="adj1" fmla="val 41666"/>
                <a:gd name="adj2" fmla="val 61385"/>
              </a:avLst>
            </a:prstGeom>
            <a:ln>
              <a:solidFill>
                <a:srgbClr val="FF63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F56F50-4376-D998-F1B3-9FEFD3F300B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9A618A-19A9-74FE-5C1E-A8DCFC96A36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5C68D2-EC0C-A5F5-55FB-D109A5690890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ADE0D2-66B6-B876-B4B9-BCC7A63457ED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F0CB897-9651-3ACD-77CA-59954BF6E0E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181D95-D001-9056-88E1-4D19B322B54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1D471A-F4FD-D986-3540-75890607154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697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D61-9150-5A7C-D138-5EFF17BE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0D09-5442-FCC1-9D02-D7F39A8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Introduction: </a:t>
            </a:r>
            <a:r>
              <a:rPr lang="en-US" dirty="0"/>
              <a:t>Mothership-Passenger systems and underwater multi-robot mission planning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1: </a:t>
            </a:r>
            <a:r>
              <a:rPr lang="en-US" dirty="0"/>
              <a:t>Hybrid-decentralization for multi-robot orienteering with Mothership-Passenger systems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2: </a:t>
            </a:r>
            <a:r>
              <a:rPr lang="en-US" dirty="0"/>
              <a:t>Learning-Based Coordination for  Mothership-Passenger Systems in Complex Task Domains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Summary: </a:t>
            </a:r>
            <a:r>
              <a:rPr lang="en-US" dirty="0"/>
              <a:t>Conclusions, contributions,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8EE-CFF3-450E-65EC-8D3CA6F3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2A8A32-A8F1-FA23-4B5D-BE9A22E69ED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A51A3E-5827-36DD-30D1-A391AEDE84A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56DE48-FA2C-BF85-995F-966AA68C373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16BE9-BE30-1D0D-47E1-BF0CAA5D04B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53A22A-D400-C3BF-8027-B70ABFA857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A95236-DC19-6380-ADE7-8373EC5BCF2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A02399-F320-9D85-303A-ED8C72C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267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11177</TotalTime>
  <Words>3131</Words>
  <Application>Microsoft Office PowerPoint</Application>
  <PresentationFormat>Widescreen</PresentationFormat>
  <Paragraphs>696</Paragraphs>
  <Slides>56</Slides>
  <Notes>29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Aptos</vt:lpstr>
      <vt:lpstr>Aptos Display</vt:lpstr>
      <vt:lpstr>Arial</vt:lpstr>
      <vt:lpstr>Cambria Math</vt:lpstr>
      <vt:lpstr>Courier New</vt:lpstr>
      <vt:lpstr>Times New Roman</vt:lpstr>
      <vt:lpstr>Verdana</vt:lpstr>
      <vt:lpstr>Office Theme</vt:lpstr>
      <vt:lpstr>Multi-Robot Coordination in Underwater Mothership-Passenger Systems</vt:lpstr>
      <vt:lpstr>PowerPoint Presentation</vt:lpstr>
      <vt:lpstr>Ocean-Terminating Glaciers are Data-Rich, but Hazardous</vt:lpstr>
      <vt:lpstr>Exploring Glaciers with Robots @OSU</vt:lpstr>
      <vt:lpstr>Mothership-Passenger Systems</vt:lpstr>
      <vt:lpstr>Multi-AUV Mission Planning Frameworks</vt:lpstr>
      <vt:lpstr>Thesis Statement</vt:lpstr>
      <vt:lpstr>Mission Planning Challenges</vt:lpstr>
      <vt:lpstr>Outline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 1 Publications</vt:lpstr>
      <vt:lpstr>Learning-Based Coordination for  Mothership-Passenger Systems in Complex Task Domains</vt:lpstr>
      <vt:lpstr>Mission Planning Challenges</vt:lpstr>
      <vt:lpstr>Multi-Robot Coordination for Complex Tasks</vt:lpstr>
      <vt:lpstr>PowerPoint Presentation</vt:lpstr>
      <vt:lpstr>Mothership-Coordinated Adaptive Passenger Specializations (MCAPS)</vt:lpstr>
      <vt:lpstr>Passenger Candidate Objective Functions</vt:lpstr>
      <vt:lpstr>Mothership-Coordinated Adaptive Passenger Specializations (MCAPS) Framework</vt:lpstr>
      <vt:lpstr>Mothership Coordination Policy</vt:lpstr>
      <vt:lpstr>Simulation Environment</vt:lpstr>
      <vt:lpstr>Passenger Candidate Objective Functions</vt:lpstr>
      <vt:lpstr>Training the Coordination Policy</vt:lpstr>
      <vt:lpstr>Training Evaluation – Specialization Adaptation</vt:lpstr>
      <vt:lpstr>Training Evaluation – Specialization Adaptation</vt:lpstr>
      <vt:lpstr>Training Evaluation – Specialization Adaptation</vt:lpstr>
      <vt:lpstr>Evaluations Against Hybrid-Decentralized &amp; Heuristics </vt:lpstr>
      <vt:lpstr>Evaluations Discussion</vt:lpstr>
      <vt:lpstr>Hardware Trials</vt:lpstr>
      <vt:lpstr>Greedy vs MCAPS Hardware Deployments</vt:lpstr>
      <vt:lpstr>Greedy vs MCAPS Hardware Deployments</vt:lpstr>
      <vt:lpstr>Contribution 2 Conclusions</vt:lpstr>
      <vt:lpstr>Contribution 2 Publications</vt:lpstr>
      <vt:lpstr>Summary</vt:lpstr>
      <vt:lpstr>Thesis Summary</vt:lpstr>
      <vt:lpstr>Future Work</vt:lpstr>
      <vt:lpstr>PowerPoint Presentation</vt:lpstr>
      <vt:lpstr>PowerPoint Presentation</vt:lpstr>
      <vt:lpstr>Image References</vt:lpstr>
      <vt:lpstr>Globally-Aligned Behaviors</vt:lpstr>
      <vt:lpstr>Data Collection with Autonomous Underwater Vehicles (AUVs)</vt:lpstr>
      <vt:lpstr>Emergent Behaviors with Reinforcement Learning</vt:lpstr>
      <vt:lpstr>Training Evaluation – Specialization Adaptation</vt:lpstr>
      <vt:lpstr>Marine Mothership-Passenger Platforms</vt:lpstr>
      <vt:lpstr>Marine Mothership-Passenger Platforms</vt:lpstr>
      <vt:lpstr>Gap</vt:lpstr>
      <vt:lpstr>Decentralized, Role-Based Coordination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61</cp:revision>
  <dcterms:created xsi:type="dcterms:W3CDTF">2025-05-05T17:12:51Z</dcterms:created>
  <dcterms:modified xsi:type="dcterms:W3CDTF">2025-09-08T05:17:58Z</dcterms:modified>
</cp:coreProperties>
</file>